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4"/>
  </p:notesMasterIdLst>
  <p:sldIdLst>
    <p:sldId id="256" r:id="rId2"/>
    <p:sldId id="257" r:id="rId3"/>
    <p:sldId id="260" r:id="rId4"/>
    <p:sldId id="261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410" r:id="rId15"/>
    <p:sldId id="414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7" r:id="rId26"/>
    <p:sldId id="426" r:id="rId27"/>
    <p:sldId id="428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300" r:id="rId37"/>
    <p:sldId id="301" r:id="rId38"/>
    <p:sldId id="302" r:id="rId39"/>
    <p:sldId id="303" r:id="rId40"/>
    <p:sldId id="310" r:id="rId41"/>
    <p:sldId id="313" r:id="rId42"/>
    <p:sldId id="42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55"/>
    <p:restoredTop sz="86089"/>
  </p:normalViewPr>
  <p:slideViewPr>
    <p:cSldViewPr snapToGrid="0">
      <p:cViewPr varScale="1">
        <p:scale>
          <a:sx n="92" d="100"/>
          <a:sy n="92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28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74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28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85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77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8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 2" pitchFamily="18" charset="2"/>
              <a:buNone/>
            </a:pPr>
            <a:endParaRPr lang="en-US" sz="12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10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65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33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65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Conference attendees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1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44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87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55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1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8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0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869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48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7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8420-770F-48D9-3BDB-D17B22EC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729E5-59C7-4D59-DE93-5B0E87219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FFFBF-2FD7-0C64-924C-D33328CE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a_0 = 8, d = 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8DBD-0769-64D1-8891-25C5228F8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8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.ocks.org/mbostock/433918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/4063550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github.com/ashleysuh/nerc-visualizati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geph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st.ocks.org/mike/miserables/" TargetMode="External"/><Relationship Id="rId4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bservablehq.com/%40d3/force-directed-graph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lex.com/NodeXL" TargetMode="External"/><Relationship Id="rId7" Type="http://schemas.openxmlformats.org/officeDocument/2006/relationships/hyperlink" Target="http://snap.stanford.edu/" TargetMode="External"/><Relationship Id="rId2" Type="http://schemas.openxmlformats.org/officeDocument/2006/relationships/hyperlink" Target="http://geph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tworkx.lanl.gov/" TargetMode="External"/><Relationship Id="rId5" Type="http://schemas.openxmlformats.org/officeDocument/2006/relationships/hyperlink" Target="http://pajek.imfm.si/doku.php" TargetMode="External"/><Relationship Id="rId4" Type="http://schemas.openxmlformats.org/officeDocument/2006/relationships/hyperlink" Target="http://graphexploration.cond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visualizing-networks-in-python-d70f4cbeb259" TargetMode="External"/><Relationship Id="rId2" Type="http://schemas.openxmlformats.org/officeDocument/2006/relationships/hyperlink" Target="https://plotly.com/python/network-graph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unranchen.github.io/intro-net-r/advanced-network-visualization.html" TargetMode="External"/><Relationship Id="rId4" Type="http://schemas.openxmlformats.org/officeDocument/2006/relationships/hyperlink" Target="https://pyvis.readthedocs.io/en/lates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445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Ashley Suh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74B2DD54-E2EF-7A35-FC86-C4530BF3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823" y="3552986"/>
            <a:ext cx="4011648" cy="4011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To visualize this graph we might draw it: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22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74B2DD54-E2EF-7A35-FC86-C4530BF34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22" y="3673301"/>
            <a:ext cx="2735524" cy="2735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To visualize this graph we might draw it: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7B6DF6-5109-A2B2-103D-D1DA856220B0}"/>
                  </a:ext>
                </a:extLst>
              </p:cNvPr>
              <p:cNvSpPr/>
              <p:nvPr/>
            </p:nvSpPr>
            <p:spPr>
              <a:xfrm>
                <a:off x="6473245" y="4278552"/>
                <a:ext cx="4877927" cy="233147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Draw this graph: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7B6DF6-5109-A2B2-103D-D1DA85622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45" y="4278552"/>
                <a:ext cx="4877927" cy="233147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umber&#10;&#10;Description automatically generated">
            <a:extLst>
              <a:ext uri="{FF2B5EF4-FFF2-40B4-BE49-F238E27FC236}">
                <a16:creationId xmlns:a16="http://schemas.microsoft.com/office/drawing/2014/main" id="{6C68EA9B-FB55-7660-8479-69E073A2C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58" y="4350325"/>
            <a:ext cx="6102383" cy="2479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also represent a graph using an adjacency matrix: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132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number&#10;&#10;Description automatically generated">
            <a:extLst>
              <a:ext uri="{FF2B5EF4-FFF2-40B4-BE49-F238E27FC236}">
                <a16:creationId xmlns:a16="http://schemas.microsoft.com/office/drawing/2014/main" id="{6C68EA9B-FB55-7660-8479-69E073A2C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58" y="4350325"/>
            <a:ext cx="6102383" cy="2479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also represent a graph using an adjacency matrix: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4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60F1BA9-0C45-E715-A603-DC6F2EA5DFA4}"/>
                  </a:ext>
                </a:extLst>
              </p:cNvPr>
              <p:cNvSpPr/>
              <p:nvPr/>
            </p:nvSpPr>
            <p:spPr>
              <a:xfrm>
                <a:off x="3618458" y="1347004"/>
                <a:ext cx="7506742" cy="2321341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What is the adjacency matrix for this graph?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60F1BA9-0C45-E715-A603-DC6F2EA5D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58" y="1347004"/>
                <a:ext cx="7506742" cy="232134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95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A23143-23FE-2814-A561-D6223D8E1CEC}"/>
              </a:ext>
            </a:extLst>
          </p:cNvPr>
          <p:cNvSpPr txBox="1">
            <a:spLocks/>
          </p:cNvSpPr>
          <p:nvPr/>
        </p:nvSpPr>
        <p:spPr>
          <a:xfrm>
            <a:off x="3456123" y="247973"/>
            <a:ext cx="7895049" cy="621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tree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is a connected graph containing no cycles.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forest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is a graph containing no cycles. 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	Note: this means a connected forest is a tree. 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5" name="Picture 4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507174B3-0997-445A-4F18-46FE12E86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23" y="2834640"/>
            <a:ext cx="8441581" cy="24201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99BD7-F648-985C-13CC-C72B844D8249}"/>
              </a:ext>
            </a:extLst>
          </p:cNvPr>
          <p:cNvSpPr txBox="1"/>
          <p:nvPr/>
        </p:nvSpPr>
        <p:spPr>
          <a:xfrm>
            <a:off x="5663294" y="6425361"/>
            <a:ext cx="6687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ptwiddle.github.io</a:t>
            </a:r>
            <a:r>
              <a:rPr lang="en-US" dirty="0"/>
              <a:t>/Graph-Theory-Notes/</a:t>
            </a:r>
            <a:r>
              <a:rPr lang="en-US" dirty="0" err="1"/>
              <a:t>s_intro_trees.html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55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A23143-23FE-2814-A561-D6223D8E1CEC}"/>
              </a:ext>
            </a:extLst>
          </p:cNvPr>
          <p:cNvSpPr txBox="1">
            <a:spLocks/>
          </p:cNvSpPr>
          <p:nvPr/>
        </p:nvSpPr>
        <p:spPr>
          <a:xfrm>
            <a:off x="3456123" y="247973"/>
            <a:ext cx="7895049" cy="621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We can identify one vertex in a tree as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root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. Then, every other vertex on the tree can be characterized by its position relative to the root.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4445000" y="4437888"/>
            <a:ext cx="2361294" cy="242011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991690-B282-9D43-1227-056217E13920}"/>
              </a:ext>
            </a:extLst>
          </p:cNvPr>
          <p:cNvSpPr/>
          <p:nvPr/>
        </p:nvSpPr>
        <p:spPr>
          <a:xfrm>
            <a:off x="7062016" y="4597400"/>
            <a:ext cx="1270000" cy="508000"/>
          </a:xfrm>
          <a:prstGeom prst="wedgeRoundRectCallout">
            <a:avLst>
              <a:gd name="adj1" fmla="val -159833"/>
              <a:gd name="adj2" fmla="val 1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Root</a:t>
            </a:r>
            <a:endParaRPr lang="en-US" dirty="0"/>
          </a:p>
        </p:txBody>
      </p:sp>
      <p:sp>
        <p:nvSpPr>
          <p:cNvPr id="5" name="Donut 4">
            <a:extLst>
              <a:ext uri="{FF2B5EF4-FFF2-40B4-BE49-F238E27FC236}">
                <a16:creationId xmlns:a16="http://schemas.microsoft.com/office/drawing/2014/main" id="{4F762C57-4A07-503B-2727-8C1781AF02D8}"/>
              </a:ext>
            </a:extLst>
          </p:cNvPr>
          <p:cNvSpPr/>
          <p:nvPr/>
        </p:nvSpPr>
        <p:spPr>
          <a:xfrm>
            <a:off x="5410199" y="48360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66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A23143-23FE-2814-A561-D6223D8E1CEC}"/>
              </a:ext>
            </a:extLst>
          </p:cNvPr>
          <p:cNvSpPr txBox="1">
            <a:spLocks/>
          </p:cNvSpPr>
          <p:nvPr/>
        </p:nvSpPr>
        <p:spPr>
          <a:xfrm>
            <a:off x="3456123" y="247973"/>
            <a:ext cx="7895049" cy="6214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We can identify one vertex in a tree as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root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. Then, every other vertex on the tree can be characterized by its position relative to the root.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If two vertices are adjacent, we say the one closer to the root is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parent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, and the other is the </a:t>
            </a:r>
            <a:r>
              <a:rPr lang="en-US" sz="2400" b="1" i="1" dirty="0">
                <a:solidFill>
                  <a:schemeClr val="tx1"/>
                </a:solidFill>
                <a:latin typeface="Open Sans" panose="020B0606030504020204" pitchFamily="34" charset="0"/>
              </a:rPr>
              <a:t>child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.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The root of a tree is a parent, but not a child of any vertex. All non-root vertices have exactly one parent.  </a:t>
            </a:r>
          </a:p>
          <a:p>
            <a:pPr marL="0" indent="0">
              <a:buFont typeface="Wingdings 2" pitchFamily="18" charset="2"/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 </a:t>
            </a: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  <a:p>
            <a:pPr marL="0" indent="0">
              <a:buFont typeface="Wingdings 2" pitchFamily="18" charset="2"/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4445000" y="4437888"/>
            <a:ext cx="2361294" cy="2420112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991690-B282-9D43-1227-056217E13920}"/>
              </a:ext>
            </a:extLst>
          </p:cNvPr>
          <p:cNvSpPr/>
          <p:nvPr/>
        </p:nvSpPr>
        <p:spPr>
          <a:xfrm>
            <a:off x="7544616" y="5041900"/>
            <a:ext cx="1270000" cy="508000"/>
          </a:xfrm>
          <a:prstGeom prst="wedgeRoundRectCallout">
            <a:avLst>
              <a:gd name="adj1" fmla="val -159833"/>
              <a:gd name="adj2" fmla="val 1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parent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D81D92-37AA-8B52-3C03-377A3EB2EA33}"/>
              </a:ext>
            </a:extLst>
          </p:cNvPr>
          <p:cNvSpPr/>
          <p:nvPr/>
        </p:nvSpPr>
        <p:spPr>
          <a:xfrm>
            <a:off x="7795171" y="5647944"/>
            <a:ext cx="1270000" cy="508000"/>
          </a:xfrm>
          <a:prstGeom prst="wedgeRoundRectCallout">
            <a:avLst>
              <a:gd name="adj1" fmla="val -157833"/>
              <a:gd name="adj2" fmla="val -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child</a:t>
            </a:r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E98195ED-8DD6-A383-5914-5317D65E0FE0}"/>
              </a:ext>
            </a:extLst>
          </p:cNvPr>
          <p:cNvSpPr/>
          <p:nvPr/>
        </p:nvSpPr>
        <p:spPr>
          <a:xfrm>
            <a:off x="5854699" y="52805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D94ADDC9-57FE-B62F-953B-E15969B9C84E}"/>
              </a:ext>
            </a:extLst>
          </p:cNvPr>
          <p:cNvSpPr/>
          <p:nvPr/>
        </p:nvSpPr>
        <p:spPr>
          <a:xfrm>
            <a:off x="6146799" y="57377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3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4445000" y="4437888"/>
            <a:ext cx="2361294" cy="242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identify one vertex in a tree as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root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Then, every other vertex on the tree can be characterized by its position relative to the root.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If two vertices are adjacent, we say the one closer to the root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and the other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child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general, we say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is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descendent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 vertex on the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to the root. Then, we would call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ancestor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  <a:blipFill>
                <a:blip r:embed="rId4"/>
                <a:stretch>
                  <a:fillRect l="-1286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991690-B282-9D43-1227-056217E13920}"/>
              </a:ext>
            </a:extLst>
          </p:cNvPr>
          <p:cNvSpPr/>
          <p:nvPr/>
        </p:nvSpPr>
        <p:spPr>
          <a:xfrm>
            <a:off x="7544616" y="5041900"/>
            <a:ext cx="1561284" cy="508000"/>
          </a:xfrm>
          <a:prstGeom prst="wedgeRoundRectCallout">
            <a:avLst>
              <a:gd name="adj1" fmla="val -140311"/>
              <a:gd name="adj2" fmla="val 27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ancestor</a:t>
            </a:r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D81D92-37AA-8B52-3C03-377A3EB2EA33}"/>
              </a:ext>
            </a:extLst>
          </p:cNvPr>
          <p:cNvSpPr/>
          <p:nvPr/>
        </p:nvSpPr>
        <p:spPr>
          <a:xfrm>
            <a:off x="7909470" y="6014737"/>
            <a:ext cx="1755229" cy="508000"/>
          </a:xfrm>
          <a:prstGeom prst="wedgeRoundRectCallout">
            <a:avLst>
              <a:gd name="adj1" fmla="val -160004"/>
              <a:gd name="adj2" fmla="val 2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descendent</a:t>
            </a:r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2B8D2D3-6EA7-41C1-4A13-EC8850939670}"/>
              </a:ext>
            </a:extLst>
          </p:cNvPr>
          <p:cNvSpPr/>
          <p:nvPr/>
        </p:nvSpPr>
        <p:spPr>
          <a:xfrm>
            <a:off x="5880099" y="52678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6D5C0D5D-6850-5DEB-BD9B-3A19F658F181}"/>
              </a:ext>
            </a:extLst>
          </p:cNvPr>
          <p:cNvSpPr/>
          <p:nvPr/>
        </p:nvSpPr>
        <p:spPr>
          <a:xfrm>
            <a:off x="5727699" y="6118720"/>
            <a:ext cx="406401" cy="282080"/>
          </a:xfrm>
          <a:prstGeom prst="donut">
            <a:avLst>
              <a:gd name="adj" fmla="val 1296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27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p:pic>
        <p:nvPicPr>
          <p:cNvPr id="3" name="Picture 2" descr="A black and white drawing of a tree&#10;&#10;Description automatically generated">
            <a:extLst>
              <a:ext uri="{FF2B5EF4-FFF2-40B4-BE49-F238E27FC236}">
                <a16:creationId xmlns:a16="http://schemas.microsoft.com/office/drawing/2014/main" id="{BD2B49CA-E415-EC9D-3823-B672980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83" r="3445"/>
          <a:stretch/>
        </p:blipFill>
        <p:spPr>
          <a:xfrm>
            <a:off x="7289800" y="4437888"/>
            <a:ext cx="2361294" cy="242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identify one vertex in a tree as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root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Then, every other vertex on the tree can be characterized by its position relative to the root.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If two vertices are adjacent, we say the one closer to the root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and the other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child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general, we say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is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descendent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 vertex on the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to the root. Then, we would call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ancestor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 with the same </a:t>
                </a: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 are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siblings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  <a:blipFill>
                <a:blip r:embed="rId4"/>
                <a:stretch>
                  <a:fillRect l="-1286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9D81D92-37AA-8B52-3C03-377A3EB2EA33}"/>
              </a:ext>
            </a:extLst>
          </p:cNvPr>
          <p:cNvSpPr/>
          <p:nvPr/>
        </p:nvSpPr>
        <p:spPr>
          <a:xfrm>
            <a:off x="9895707" y="6177576"/>
            <a:ext cx="1755229" cy="508000"/>
          </a:xfrm>
          <a:prstGeom prst="wedgeRoundRectCallout">
            <a:avLst>
              <a:gd name="adj1" fmla="val -106461"/>
              <a:gd name="adj2" fmla="val -825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siblings</a:t>
            </a:r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4E50B3CC-1DE0-5E86-D300-56CEB965D403}"/>
              </a:ext>
            </a:extLst>
          </p:cNvPr>
          <p:cNvSpPr/>
          <p:nvPr/>
        </p:nvSpPr>
        <p:spPr>
          <a:xfrm>
            <a:off x="8445047" y="5725020"/>
            <a:ext cx="876753" cy="282080"/>
          </a:xfrm>
          <a:prstGeom prst="donu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4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Rooted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We can identify one vertex in a tree as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root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Then, every other vertex on the tree can be characterized by its position relative to the root.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If two vertices are adjacent, we say the one closer to the root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and the other is the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child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In general, we say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is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descendent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a vertex,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provided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 vertex on the path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to the root. Then, we would call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an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ancestor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 with the same </a:t>
                </a:r>
              </a:p>
              <a:p>
                <a:pPr marL="0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parent are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siblings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 </a:t>
                </a:r>
              </a:p>
              <a:p>
                <a:pPr marL="0" indent="0">
                  <a:buFont typeface="Wingdings 2" pitchFamily="18" charset="2"/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A23143-23FE-2814-A561-D6223D8E1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123" y="247973"/>
                <a:ext cx="7895049" cy="6214820"/>
              </a:xfrm>
              <a:prstGeom prst="rect">
                <a:avLst/>
              </a:prstGeom>
              <a:blipFill>
                <a:blip r:embed="rId3"/>
                <a:stretch>
                  <a:fillRect l="-1286" r="-1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diagram of a connection&#10;&#10;Description automatically generated with medium confidence">
            <a:extLst>
              <a:ext uri="{FF2B5EF4-FFF2-40B4-BE49-F238E27FC236}">
                <a16:creationId xmlns:a16="http://schemas.microsoft.com/office/drawing/2014/main" id="{625D2282-3D15-9677-05FF-D5B4AD57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100" y="4751223"/>
            <a:ext cx="2844800" cy="1947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8BA3B0B-CC7D-AFA3-7C1A-D29743F7E84C}"/>
                  </a:ext>
                </a:extLst>
              </p:cNvPr>
              <p:cNvSpPr/>
              <p:nvPr/>
            </p:nvSpPr>
            <p:spPr>
              <a:xfrm>
                <a:off x="10164452" y="4687898"/>
                <a:ext cx="1774629" cy="2010919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b="0" dirty="0"/>
                  <a:t> be the root. Label the other vertices.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8BA3B0B-CC7D-AFA3-7C1A-D29743F7E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452" y="4687898"/>
                <a:ext cx="1774629" cy="20109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44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What is graph data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Example visualizations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Common vis problems &amp; solutions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2073" y="830281"/>
            <a:ext cx="4506995" cy="4503719"/>
            <a:chOff x="6361176" y="621792"/>
            <a:chExt cx="5377892" cy="5650991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77" y="3357371"/>
              <a:ext cx="3256771" cy="2915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20" y="621792"/>
              <a:ext cx="3562502" cy="1164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6406" y="630178"/>
              <a:ext cx="1762662" cy="11629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8030" y="1800452"/>
              <a:ext cx="3566159" cy="1151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1176" y="1776984"/>
              <a:ext cx="1795272" cy="1176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6009" y="3447306"/>
              <a:ext cx="1920143" cy="14873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0856" y="5055179"/>
              <a:ext cx="1159604" cy="111847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07546" y="623455"/>
            <a:ext cx="3578497" cy="5019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 </a:t>
            </a:r>
            <a:r>
              <a:rPr lang="en-US"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lang="en-US"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mathematical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sense a graph is</a:t>
            </a:r>
            <a:r>
              <a:rPr lang="en-US"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a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8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model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8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for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representing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items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6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and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7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the</a:t>
            </a:r>
            <a:r>
              <a:rPr sz="2400" b="1" i="1" spc="-4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relationships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between</a:t>
            </a:r>
            <a:r>
              <a:rPr sz="2400" b="1" i="1" spc="-2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5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those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/>
              </a:rPr>
              <a:t>items</a:t>
            </a:r>
            <a:endParaRPr sz="2400" b="1" i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  <a:cs typeface="Arial"/>
            </a:endParaRPr>
          </a:p>
          <a:p>
            <a:pPr marL="640080" indent="-286385">
              <a:lnSpc>
                <a:spcPct val="100000"/>
              </a:lnSpc>
              <a:spcBef>
                <a:spcPts val="1585"/>
              </a:spcBef>
              <a:buChar char="•"/>
              <a:tabLst>
                <a:tab pos="640080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Social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friendship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Computer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Energy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transportation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grids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Organizational</a:t>
            </a:r>
            <a:r>
              <a:rPr sz="2400" spc="3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Etc.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75" dirty="0"/>
              <a:t>Flashback: </a:t>
            </a:r>
            <a:r>
              <a:rPr sz="3600" spc="75" dirty="0"/>
              <a:t>Graph</a:t>
            </a:r>
            <a:r>
              <a:rPr lang="en-US" sz="3600" spc="75" dirty="0"/>
              <a:t> (</a:t>
            </a:r>
            <a:r>
              <a:rPr lang="en-US" sz="3600" spc="75" dirty="0" err="1"/>
              <a:t>defn</a:t>
            </a:r>
            <a:r>
              <a:rPr lang="en-US" sz="3600" spc="75" dirty="0"/>
              <a:t>.)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868221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Additional Node Data</a:t>
            </a:r>
            <a:endParaRPr sz="3600" dirty="0"/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66EEBFCE-13BE-95F0-DA56-52B708589495}"/>
              </a:ext>
            </a:extLst>
          </p:cNvPr>
          <p:cNvSpPr txBox="1"/>
          <p:nvPr/>
        </p:nvSpPr>
        <p:spPr>
          <a:xfrm>
            <a:off x="3607546" y="320318"/>
            <a:ext cx="3028781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 may have additional data (attributes) about the nodes in the graph (i.e. the items in the graph)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aphicFrame>
        <p:nvGraphicFramePr>
          <p:cNvPr id="25" name="object 37">
            <a:extLst>
              <a:ext uri="{FF2B5EF4-FFF2-40B4-BE49-F238E27FC236}">
                <a16:creationId xmlns:a16="http://schemas.microsoft.com/office/drawing/2014/main" id="{05DB4645-3F73-9F94-1481-42DC62E8A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423190"/>
              </p:ext>
            </p:extLst>
          </p:nvPr>
        </p:nvGraphicFramePr>
        <p:xfrm>
          <a:off x="4197928" y="4170000"/>
          <a:ext cx="7085029" cy="2481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736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Vertex</a:t>
                      </a:r>
                      <a:r>
                        <a:rPr sz="20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Favorite</a:t>
                      </a:r>
                      <a:r>
                        <a:rPr sz="2000" b="1" spc="27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color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Popularity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092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Sam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Blue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8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Sebastian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Green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Abigail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Purple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9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Pink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Shane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Orange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9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4471C4"/>
                      </a:solidFill>
                      <a:prstDash val="solid"/>
                    </a:lnL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Leah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Purple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35560" marB="0" anchor="ctr">
                    <a:lnR w="6350">
                      <a:solidFill>
                        <a:srgbClr val="4471C4"/>
                      </a:solidFill>
                      <a:prstDash val="solid"/>
                    </a:lnR>
                    <a:lnT w="6350">
                      <a:solidFill>
                        <a:srgbClr val="4471C4"/>
                      </a:solidFill>
                      <a:prstDash val="solid"/>
                    </a:lnT>
                    <a:lnB w="635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9" name="object 7">
            <a:extLst>
              <a:ext uri="{FF2B5EF4-FFF2-40B4-BE49-F238E27FC236}">
                <a16:creationId xmlns:a16="http://schemas.microsoft.com/office/drawing/2014/main" id="{438A53AD-28ED-BC3F-473A-F2D919CD4272}"/>
              </a:ext>
            </a:extLst>
          </p:cNvPr>
          <p:cNvGrpSpPr>
            <a:grpSpLocks noChangeAspect="1"/>
          </p:cNvGrpSpPr>
          <p:nvPr/>
        </p:nvGrpSpPr>
        <p:grpSpPr>
          <a:xfrm>
            <a:off x="7210088" y="468761"/>
            <a:ext cx="4072869" cy="3200400"/>
            <a:chOff x="7257288" y="765048"/>
            <a:chExt cx="2519680" cy="1979930"/>
          </a:xfrm>
        </p:grpSpPr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5617B6A5-5F28-5509-8F12-605A76C15142}"/>
                </a:ext>
              </a:extLst>
            </p:cNvPr>
            <p:cNvSpPr/>
            <p:nvPr/>
          </p:nvSpPr>
          <p:spPr>
            <a:xfrm>
              <a:off x="7433310" y="938022"/>
              <a:ext cx="2168525" cy="1644014"/>
            </a:xfrm>
            <a:custGeom>
              <a:avLst/>
              <a:gdLst/>
              <a:ahLst/>
              <a:cxnLst/>
              <a:rect l="l" t="t" r="r" b="b"/>
              <a:pathLst>
                <a:path w="2168525" h="1644014">
                  <a:moveTo>
                    <a:pt x="2168525" y="1278636"/>
                  </a:moveTo>
                  <a:lnTo>
                    <a:pt x="1208532" y="1643888"/>
                  </a:lnTo>
                </a:path>
                <a:path w="2168525" h="1644014">
                  <a:moveTo>
                    <a:pt x="765048" y="914400"/>
                  </a:moveTo>
                  <a:lnTo>
                    <a:pt x="1208786" y="1632457"/>
                  </a:lnTo>
                </a:path>
                <a:path w="2168525" h="1644014">
                  <a:moveTo>
                    <a:pt x="1188593" y="298703"/>
                  </a:moveTo>
                  <a:lnTo>
                    <a:pt x="769620" y="930020"/>
                  </a:lnTo>
                </a:path>
                <a:path w="2168525" h="1644014">
                  <a:moveTo>
                    <a:pt x="0" y="598931"/>
                  </a:moveTo>
                  <a:lnTo>
                    <a:pt x="769366" y="921892"/>
                  </a:lnTo>
                </a:path>
                <a:path w="2168525" h="1644014">
                  <a:moveTo>
                    <a:pt x="175260" y="0"/>
                  </a:moveTo>
                  <a:lnTo>
                    <a:pt x="1208786" y="256793"/>
                  </a:lnTo>
                </a:path>
                <a:path w="2168525" h="1644014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38100">
              <a:solidFill>
                <a:srgbClr val="C5DFB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3E0E22BA-AC62-2F86-964B-1372995A80E9}"/>
                </a:ext>
              </a:extLst>
            </p:cNvPr>
            <p:cNvSpPr/>
            <p:nvPr/>
          </p:nvSpPr>
          <p:spPr>
            <a:xfrm>
              <a:off x="7257288" y="765047"/>
              <a:ext cx="2519680" cy="1979930"/>
            </a:xfrm>
            <a:custGeom>
              <a:avLst/>
              <a:gdLst/>
              <a:ahLst/>
              <a:cxnLst/>
              <a:rect l="l" t="t" r="r" b="b"/>
              <a:pathLst>
                <a:path w="2519679" h="1979930">
                  <a:moveTo>
                    <a:pt x="350520" y="770382"/>
                  </a:moveTo>
                  <a:lnTo>
                    <a:pt x="344246" y="724789"/>
                  </a:lnTo>
                  <a:lnTo>
                    <a:pt x="326580" y="683831"/>
                  </a:lnTo>
                  <a:lnTo>
                    <a:pt x="299173" y="649135"/>
                  </a:lnTo>
                  <a:lnTo>
                    <a:pt x="263702" y="622338"/>
                  </a:lnTo>
                  <a:lnTo>
                    <a:pt x="221843" y="605053"/>
                  </a:lnTo>
                  <a:lnTo>
                    <a:pt x="175260" y="598932"/>
                  </a:lnTo>
                  <a:lnTo>
                    <a:pt x="128663" y="605053"/>
                  </a:lnTo>
                  <a:lnTo>
                    <a:pt x="86804" y="622338"/>
                  </a:lnTo>
                  <a:lnTo>
                    <a:pt x="51333" y="649135"/>
                  </a:lnTo>
                  <a:lnTo>
                    <a:pt x="23926" y="683831"/>
                  </a:lnTo>
                  <a:lnTo>
                    <a:pt x="6261" y="724789"/>
                  </a:lnTo>
                  <a:lnTo>
                    <a:pt x="0" y="770382"/>
                  </a:lnTo>
                  <a:lnTo>
                    <a:pt x="6261" y="815987"/>
                  </a:lnTo>
                  <a:lnTo>
                    <a:pt x="23926" y="856945"/>
                  </a:lnTo>
                  <a:lnTo>
                    <a:pt x="51333" y="891641"/>
                  </a:lnTo>
                  <a:lnTo>
                    <a:pt x="86804" y="918438"/>
                  </a:lnTo>
                  <a:lnTo>
                    <a:pt x="128663" y="935723"/>
                  </a:lnTo>
                  <a:lnTo>
                    <a:pt x="175260" y="941832"/>
                  </a:lnTo>
                  <a:lnTo>
                    <a:pt x="221843" y="935723"/>
                  </a:lnTo>
                  <a:lnTo>
                    <a:pt x="263702" y="918438"/>
                  </a:lnTo>
                  <a:lnTo>
                    <a:pt x="299173" y="891641"/>
                  </a:lnTo>
                  <a:lnTo>
                    <a:pt x="326580" y="856945"/>
                  </a:lnTo>
                  <a:lnTo>
                    <a:pt x="344246" y="815987"/>
                  </a:lnTo>
                  <a:lnTo>
                    <a:pt x="350520" y="770382"/>
                  </a:lnTo>
                  <a:close/>
                </a:path>
                <a:path w="2519679" h="1979930">
                  <a:moveTo>
                    <a:pt x="525780" y="171450"/>
                  </a:moveTo>
                  <a:lnTo>
                    <a:pt x="519506" y="125857"/>
                  </a:lnTo>
                  <a:lnTo>
                    <a:pt x="501840" y="84899"/>
                  </a:lnTo>
                  <a:lnTo>
                    <a:pt x="474433" y="50203"/>
                  </a:lnTo>
                  <a:lnTo>
                    <a:pt x="438962" y="23406"/>
                  </a:lnTo>
                  <a:lnTo>
                    <a:pt x="397103" y="6121"/>
                  </a:lnTo>
                  <a:lnTo>
                    <a:pt x="350520" y="0"/>
                  </a:lnTo>
                  <a:lnTo>
                    <a:pt x="303923" y="6121"/>
                  </a:lnTo>
                  <a:lnTo>
                    <a:pt x="262064" y="23406"/>
                  </a:lnTo>
                  <a:lnTo>
                    <a:pt x="226593" y="50203"/>
                  </a:lnTo>
                  <a:lnTo>
                    <a:pt x="199186" y="84899"/>
                  </a:lnTo>
                  <a:lnTo>
                    <a:pt x="181521" y="125857"/>
                  </a:lnTo>
                  <a:lnTo>
                    <a:pt x="175260" y="171450"/>
                  </a:lnTo>
                  <a:lnTo>
                    <a:pt x="181521" y="217055"/>
                  </a:lnTo>
                  <a:lnTo>
                    <a:pt x="199186" y="258013"/>
                  </a:lnTo>
                  <a:lnTo>
                    <a:pt x="226593" y="292709"/>
                  </a:lnTo>
                  <a:lnTo>
                    <a:pt x="262064" y="319506"/>
                  </a:lnTo>
                  <a:lnTo>
                    <a:pt x="303923" y="336791"/>
                  </a:lnTo>
                  <a:lnTo>
                    <a:pt x="350520" y="342900"/>
                  </a:lnTo>
                  <a:lnTo>
                    <a:pt x="397103" y="336791"/>
                  </a:lnTo>
                  <a:lnTo>
                    <a:pt x="438962" y="319506"/>
                  </a:lnTo>
                  <a:lnTo>
                    <a:pt x="474433" y="292709"/>
                  </a:lnTo>
                  <a:lnTo>
                    <a:pt x="501840" y="258013"/>
                  </a:lnTo>
                  <a:lnTo>
                    <a:pt x="519506" y="217055"/>
                  </a:lnTo>
                  <a:lnTo>
                    <a:pt x="525780" y="171450"/>
                  </a:lnTo>
                  <a:close/>
                </a:path>
                <a:path w="2519679" h="1979930">
                  <a:moveTo>
                    <a:pt x="1120140" y="1102614"/>
                  </a:moveTo>
                  <a:lnTo>
                    <a:pt x="1113866" y="1057021"/>
                  </a:lnTo>
                  <a:lnTo>
                    <a:pt x="1096200" y="1016063"/>
                  </a:lnTo>
                  <a:lnTo>
                    <a:pt x="1068793" y="981367"/>
                  </a:lnTo>
                  <a:lnTo>
                    <a:pt x="1033322" y="954570"/>
                  </a:lnTo>
                  <a:lnTo>
                    <a:pt x="991463" y="937285"/>
                  </a:lnTo>
                  <a:lnTo>
                    <a:pt x="944880" y="931164"/>
                  </a:lnTo>
                  <a:lnTo>
                    <a:pt x="898283" y="937285"/>
                  </a:lnTo>
                  <a:lnTo>
                    <a:pt x="856424" y="954570"/>
                  </a:lnTo>
                  <a:lnTo>
                    <a:pt x="820953" y="981367"/>
                  </a:lnTo>
                  <a:lnTo>
                    <a:pt x="793546" y="1016063"/>
                  </a:lnTo>
                  <a:lnTo>
                    <a:pt x="775881" y="1057021"/>
                  </a:lnTo>
                  <a:lnTo>
                    <a:pt x="769620" y="1102614"/>
                  </a:lnTo>
                  <a:lnTo>
                    <a:pt x="775881" y="1148219"/>
                  </a:lnTo>
                  <a:lnTo>
                    <a:pt x="793546" y="1189177"/>
                  </a:lnTo>
                  <a:lnTo>
                    <a:pt x="820953" y="1223873"/>
                  </a:lnTo>
                  <a:lnTo>
                    <a:pt x="856424" y="1250670"/>
                  </a:lnTo>
                  <a:lnTo>
                    <a:pt x="898283" y="1267955"/>
                  </a:lnTo>
                  <a:lnTo>
                    <a:pt x="944880" y="1274064"/>
                  </a:lnTo>
                  <a:lnTo>
                    <a:pt x="991463" y="1267955"/>
                  </a:lnTo>
                  <a:lnTo>
                    <a:pt x="1033322" y="1250670"/>
                  </a:lnTo>
                  <a:lnTo>
                    <a:pt x="1068793" y="1223873"/>
                  </a:lnTo>
                  <a:lnTo>
                    <a:pt x="1096200" y="1189177"/>
                  </a:lnTo>
                  <a:lnTo>
                    <a:pt x="1113866" y="1148219"/>
                  </a:lnTo>
                  <a:lnTo>
                    <a:pt x="1120140" y="1102614"/>
                  </a:lnTo>
                  <a:close/>
                </a:path>
                <a:path w="2519679" h="1979930">
                  <a:moveTo>
                    <a:pt x="1559052" y="1808226"/>
                  </a:moveTo>
                  <a:lnTo>
                    <a:pt x="1552778" y="1762633"/>
                  </a:lnTo>
                  <a:lnTo>
                    <a:pt x="1535112" y="1721675"/>
                  </a:lnTo>
                  <a:lnTo>
                    <a:pt x="1507705" y="1686979"/>
                  </a:lnTo>
                  <a:lnTo>
                    <a:pt x="1472234" y="1660182"/>
                  </a:lnTo>
                  <a:lnTo>
                    <a:pt x="1430375" y="1642897"/>
                  </a:lnTo>
                  <a:lnTo>
                    <a:pt x="1383792" y="1636776"/>
                  </a:lnTo>
                  <a:lnTo>
                    <a:pt x="1337195" y="1642897"/>
                  </a:lnTo>
                  <a:lnTo>
                    <a:pt x="1295336" y="1660182"/>
                  </a:lnTo>
                  <a:lnTo>
                    <a:pt x="1259865" y="1686979"/>
                  </a:lnTo>
                  <a:lnTo>
                    <a:pt x="1232458" y="1721675"/>
                  </a:lnTo>
                  <a:lnTo>
                    <a:pt x="1214793" y="1762633"/>
                  </a:lnTo>
                  <a:lnTo>
                    <a:pt x="1208532" y="1808226"/>
                  </a:lnTo>
                  <a:lnTo>
                    <a:pt x="1214793" y="1853831"/>
                  </a:lnTo>
                  <a:lnTo>
                    <a:pt x="1232458" y="1894789"/>
                  </a:lnTo>
                  <a:lnTo>
                    <a:pt x="1259865" y="1929485"/>
                  </a:lnTo>
                  <a:lnTo>
                    <a:pt x="1295336" y="1956282"/>
                  </a:lnTo>
                  <a:lnTo>
                    <a:pt x="1337195" y="1973567"/>
                  </a:lnTo>
                  <a:lnTo>
                    <a:pt x="1383792" y="1979676"/>
                  </a:lnTo>
                  <a:lnTo>
                    <a:pt x="1430375" y="1973567"/>
                  </a:lnTo>
                  <a:lnTo>
                    <a:pt x="1472234" y="1956282"/>
                  </a:lnTo>
                  <a:lnTo>
                    <a:pt x="1507705" y="1929485"/>
                  </a:lnTo>
                  <a:lnTo>
                    <a:pt x="1535112" y="1894789"/>
                  </a:lnTo>
                  <a:lnTo>
                    <a:pt x="1552778" y="1853831"/>
                  </a:lnTo>
                  <a:lnTo>
                    <a:pt x="1559052" y="1808226"/>
                  </a:lnTo>
                  <a:close/>
                </a:path>
                <a:path w="2519679" h="1979930">
                  <a:moveTo>
                    <a:pt x="1559052" y="428244"/>
                  </a:moveTo>
                  <a:lnTo>
                    <a:pt x="1552778" y="382892"/>
                  </a:lnTo>
                  <a:lnTo>
                    <a:pt x="1535112" y="342112"/>
                  </a:lnTo>
                  <a:lnTo>
                    <a:pt x="1507705" y="307568"/>
                  </a:lnTo>
                  <a:lnTo>
                    <a:pt x="1472234" y="280873"/>
                  </a:lnTo>
                  <a:lnTo>
                    <a:pt x="1430375" y="263664"/>
                  </a:lnTo>
                  <a:lnTo>
                    <a:pt x="1383792" y="257556"/>
                  </a:lnTo>
                  <a:lnTo>
                    <a:pt x="1337195" y="263664"/>
                  </a:lnTo>
                  <a:lnTo>
                    <a:pt x="1295336" y="280873"/>
                  </a:lnTo>
                  <a:lnTo>
                    <a:pt x="1259865" y="307568"/>
                  </a:lnTo>
                  <a:lnTo>
                    <a:pt x="1232458" y="342112"/>
                  </a:lnTo>
                  <a:lnTo>
                    <a:pt x="1214793" y="382892"/>
                  </a:lnTo>
                  <a:lnTo>
                    <a:pt x="1208532" y="428244"/>
                  </a:lnTo>
                  <a:lnTo>
                    <a:pt x="1214793" y="473608"/>
                  </a:lnTo>
                  <a:lnTo>
                    <a:pt x="1232458" y="514388"/>
                  </a:lnTo>
                  <a:lnTo>
                    <a:pt x="1259865" y="548932"/>
                  </a:lnTo>
                  <a:lnTo>
                    <a:pt x="1295336" y="575627"/>
                  </a:lnTo>
                  <a:lnTo>
                    <a:pt x="1337195" y="592836"/>
                  </a:lnTo>
                  <a:lnTo>
                    <a:pt x="1383792" y="598932"/>
                  </a:lnTo>
                  <a:lnTo>
                    <a:pt x="1430375" y="592836"/>
                  </a:lnTo>
                  <a:lnTo>
                    <a:pt x="1472234" y="575627"/>
                  </a:lnTo>
                  <a:lnTo>
                    <a:pt x="1507705" y="548932"/>
                  </a:lnTo>
                  <a:lnTo>
                    <a:pt x="1535112" y="514388"/>
                  </a:lnTo>
                  <a:lnTo>
                    <a:pt x="1552778" y="473608"/>
                  </a:lnTo>
                  <a:lnTo>
                    <a:pt x="1559052" y="428244"/>
                  </a:lnTo>
                  <a:close/>
                </a:path>
                <a:path w="2519679" h="1979930">
                  <a:moveTo>
                    <a:pt x="2519172" y="1443990"/>
                  </a:moveTo>
                  <a:lnTo>
                    <a:pt x="2512898" y="1398397"/>
                  </a:lnTo>
                  <a:lnTo>
                    <a:pt x="2495232" y="1357439"/>
                  </a:lnTo>
                  <a:lnTo>
                    <a:pt x="2467826" y="1322743"/>
                  </a:lnTo>
                  <a:lnTo>
                    <a:pt x="2432354" y="1295946"/>
                  </a:lnTo>
                  <a:lnTo>
                    <a:pt x="2390495" y="1278661"/>
                  </a:lnTo>
                  <a:lnTo>
                    <a:pt x="2343912" y="1272540"/>
                  </a:lnTo>
                  <a:lnTo>
                    <a:pt x="2297315" y="1278661"/>
                  </a:lnTo>
                  <a:lnTo>
                    <a:pt x="2255456" y="1295946"/>
                  </a:lnTo>
                  <a:lnTo>
                    <a:pt x="2219985" y="1322743"/>
                  </a:lnTo>
                  <a:lnTo>
                    <a:pt x="2192578" y="1357439"/>
                  </a:lnTo>
                  <a:lnTo>
                    <a:pt x="2174913" y="1398397"/>
                  </a:lnTo>
                  <a:lnTo>
                    <a:pt x="2168652" y="1443990"/>
                  </a:lnTo>
                  <a:lnTo>
                    <a:pt x="2174913" y="1489595"/>
                  </a:lnTo>
                  <a:lnTo>
                    <a:pt x="2192578" y="1530553"/>
                  </a:lnTo>
                  <a:lnTo>
                    <a:pt x="2219985" y="1565249"/>
                  </a:lnTo>
                  <a:lnTo>
                    <a:pt x="2255456" y="1592046"/>
                  </a:lnTo>
                  <a:lnTo>
                    <a:pt x="2297315" y="1609331"/>
                  </a:lnTo>
                  <a:lnTo>
                    <a:pt x="2343912" y="1615440"/>
                  </a:lnTo>
                  <a:lnTo>
                    <a:pt x="2390495" y="1609331"/>
                  </a:lnTo>
                  <a:lnTo>
                    <a:pt x="2432354" y="1592046"/>
                  </a:lnTo>
                  <a:lnTo>
                    <a:pt x="2467826" y="1565249"/>
                  </a:lnTo>
                  <a:lnTo>
                    <a:pt x="2495232" y="1530553"/>
                  </a:lnTo>
                  <a:lnTo>
                    <a:pt x="2512898" y="1489595"/>
                  </a:lnTo>
                  <a:lnTo>
                    <a:pt x="2519172" y="144399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16">
            <a:extLst>
              <a:ext uri="{FF2B5EF4-FFF2-40B4-BE49-F238E27FC236}">
                <a16:creationId xmlns:a16="http://schemas.microsoft.com/office/drawing/2014/main" id="{8D6EFF12-045E-267F-4ACF-EEDDEEECBA2C}"/>
              </a:ext>
            </a:extLst>
          </p:cNvPr>
          <p:cNvSpPr txBox="1"/>
          <p:nvPr/>
        </p:nvSpPr>
        <p:spPr>
          <a:xfrm>
            <a:off x="7341927" y="128113"/>
            <a:ext cx="107623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Arial"/>
                <a:cs typeface="Arial"/>
              </a:rPr>
              <a:t>Sam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FD02C3D4-D297-6BE1-493F-ADB05592FC62}"/>
              </a:ext>
            </a:extLst>
          </p:cNvPr>
          <p:cNvSpPr txBox="1"/>
          <p:nvPr/>
        </p:nvSpPr>
        <p:spPr>
          <a:xfrm>
            <a:off x="9349075" y="534093"/>
            <a:ext cx="159123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Abigail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D87C9836-0863-6624-19EA-F8E56971695C}"/>
              </a:ext>
            </a:extLst>
          </p:cNvPr>
          <p:cNvSpPr txBox="1"/>
          <p:nvPr/>
        </p:nvSpPr>
        <p:spPr>
          <a:xfrm>
            <a:off x="6643762" y="2072826"/>
            <a:ext cx="228231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Sebastian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2C352326-51F6-4F32-8D2E-C256E6D794A0}"/>
              </a:ext>
            </a:extLst>
          </p:cNvPr>
          <p:cNvSpPr txBox="1"/>
          <p:nvPr/>
        </p:nvSpPr>
        <p:spPr>
          <a:xfrm>
            <a:off x="9048785" y="2036368"/>
            <a:ext cx="135794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Haley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1BE62892-78CF-6601-C413-F7561E252735}"/>
              </a:ext>
            </a:extLst>
          </p:cNvPr>
          <p:cNvSpPr txBox="1"/>
          <p:nvPr/>
        </p:nvSpPr>
        <p:spPr>
          <a:xfrm>
            <a:off x="8266244" y="3128538"/>
            <a:ext cx="148779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Shane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EF774BCA-3E8E-84BF-0A48-2C013B914DEA}"/>
              </a:ext>
            </a:extLst>
          </p:cNvPr>
          <p:cNvSpPr txBox="1"/>
          <p:nvPr/>
        </p:nvSpPr>
        <p:spPr>
          <a:xfrm>
            <a:off x="10406730" y="2179801"/>
            <a:ext cx="118627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Arial"/>
                <a:cs typeface="Arial"/>
              </a:rPr>
              <a:t>Leah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091932-6A4A-AC97-E796-BFF857CF037A}"/>
              </a:ext>
            </a:extLst>
          </p:cNvPr>
          <p:cNvSpPr txBox="1"/>
          <p:nvPr/>
        </p:nvSpPr>
        <p:spPr>
          <a:xfrm>
            <a:off x="7598924" y="476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CDC898-0E5F-17CD-07AE-510C8AD76BC2}"/>
              </a:ext>
            </a:extLst>
          </p:cNvPr>
          <p:cNvSpPr txBox="1"/>
          <p:nvPr/>
        </p:nvSpPr>
        <p:spPr>
          <a:xfrm>
            <a:off x="8360924" y="1238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E56A-4619-D728-76C2-7534307A3030}"/>
              </a:ext>
            </a:extLst>
          </p:cNvPr>
          <p:cNvSpPr txBox="1"/>
          <p:nvPr/>
        </p:nvSpPr>
        <p:spPr>
          <a:xfrm>
            <a:off x="8513324" y="13904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D725B-9462-75B6-ECE8-B393588F6C85}"/>
              </a:ext>
            </a:extLst>
          </p:cNvPr>
          <p:cNvSpPr txBox="1"/>
          <p:nvPr/>
        </p:nvSpPr>
        <p:spPr>
          <a:xfrm>
            <a:off x="7341927" y="145057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8CA7E0-4CC9-4D23-36A8-B38E75A9949E}"/>
              </a:ext>
            </a:extLst>
          </p:cNvPr>
          <p:cNvSpPr txBox="1"/>
          <p:nvPr/>
        </p:nvSpPr>
        <p:spPr>
          <a:xfrm>
            <a:off x="9303033" y="90558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3BB1C5-BCAA-5818-88AD-252ABB8AA843}"/>
              </a:ext>
            </a:extLst>
          </p:cNvPr>
          <p:cNvSpPr txBox="1"/>
          <p:nvPr/>
        </p:nvSpPr>
        <p:spPr>
          <a:xfrm>
            <a:off x="8568742" y="2027800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303EC1-4AEC-ED8A-6A23-CBA380D1BCF1}"/>
              </a:ext>
            </a:extLst>
          </p:cNvPr>
          <p:cNvSpPr txBox="1"/>
          <p:nvPr/>
        </p:nvSpPr>
        <p:spPr>
          <a:xfrm>
            <a:off x="9289185" y="3108451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016578-94B4-5E0D-832E-A38387A243D2}"/>
              </a:ext>
            </a:extLst>
          </p:cNvPr>
          <p:cNvSpPr txBox="1"/>
          <p:nvPr/>
        </p:nvSpPr>
        <p:spPr>
          <a:xfrm>
            <a:off x="10857741" y="2540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22ACB0C-7A5D-2D7E-BF4B-9A6E006862A9}"/>
              </a:ext>
            </a:extLst>
          </p:cNvPr>
          <p:cNvSpPr/>
          <p:nvPr/>
        </p:nvSpPr>
        <p:spPr>
          <a:xfrm>
            <a:off x="4180879" y="4021626"/>
            <a:ext cx="8637974" cy="27716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object 7">
            <a:extLst>
              <a:ext uri="{FF2B5EF4-FFF2-40B4-BE49-F238E27FC236}">
                <a16:creationId xmlns:a16="http://schemas.microsoft.com/office/drawing/2014/main" id="{1B15C2A9-AE9E-08A1-F8F6-1F70894B5885}"/>
              </a:ext>
            </a:extLst>
          </p:cNvPr>
          <p:cNvGrpSpPr/>
          <p:nvPr/>
        </p:nvGrpSpPr>
        <p:grpSpPr>
          <a:xfrm>
            <a:off x="7202653" y="468760"/>
            <a:ext cx="4072869" cy="3200400"/>
            <a:chOff x="7257288" y="765048"/>
            <a:chExt cx="2519680" cy="1979930"/>
          </a:xfrm>
        </p:grpSpPr>
        <p:sp>
          <p:nvSpPr>
            <p:cNvPr id="60" name="object 8">
              <a:extLst>
                <a:ext uri="{FF2B5EF4-FFF2-40B4-BE49-F238E27FC236}">
                  <a16:creationId xmlns:a16="http://schemas.microsoft.com/office/drawing/2014/main" id="{3E3A4772-3632-BD43-398F-D56242DDD74B}"/>
                </a:ext>
              </a:extLst>
            </p:cNvPr>
            <p:cNvSpPr/>
            <p:nvPr/>
          </p:nvSpPr>
          <p:spPr>
            <a:xfrm>
              <a:off x="7433310" y="938022"/>
              <a:ext cx="2168525" cy="1644014"/>
            </a:xfrm>
            <a:custGeom>
              <a:avLst/>
              <a:gdLst/>
              <a:ahLst/>
              <a:cxnLst/>
              <a:rect l="l" t="t" r="r" b="b"/>
              <a:pathLst>
                <a:path w="2168525" h="1644014">
                  <a:moveTo>
                    <a:pt x="2168525" y="1278636"/>
                  </a:moveTo>
                  <a:lnTo>
                    <a:pt x="1208532" y="1643888"/>
                  </a:lnTo>
                </a:path>
                <a:path w="2168525" h="1644014">
                  <a:moveTo>
                    <a:pt x="765048" y="914400"/>
                  </a:moveTo>
                  <a:lnTo>
                    <a:pt x="1208786" y="1632457"/>
                  </a:lnTo>
                </a:path>
                <a:path w="2168525" h="1644014">
                  <a:moveTo>
                    <a:pt x="1188593" y="298703"/>
                  </a:moveTo>
                  <a:lnTo>
                    <a:pt x="769620" y="930020"/>
                  </a:lnTo>
                </a:path>
                <a:path w="2168525" h="1644014">
                  <a:moveTo>
                    <a:pt x="0" y="598931"/>
                  </a:moveTo>
                  <a:lnTo>
                    <a:pt x="769366" y="921892"/>
                  </a:lnTo>
                </a:path>
                <a:path w="2168525" h="1644014">
                  <a:moveTo>
                    <a:pt x="175260" y="0"/>
                  </a:moveTo>
                  <a:lnTo>
                    <a:pt x="1208786" y="256793"/>
                  </a:lnTo>
                </a:path>
                <a:path w="2168525" h="1644014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28575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9">
              <a:extLst>
                <a:ext uri="{FF2B5EF4-FFF2-40B4-BE49-F238E27FC236}">
                  <a16:creationId xmlns:a16="http://schemas.microsoft.com/office/drawing/2014/main" id="{CF79C94A-8FDF-0447-3CDB-292FA274E996}"/>
                </a:ext>
              </a:extLst>
            </p:cNvPr>
            <p:cNvSpPr/>
            <p:nvPr/>
          </p:nvSpPr>
          <p:spPr>
            <a:xfrm>
              <a:off x="7432548" y="765048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10">
              <a:extLst>
                <a:ext uri="{FF2B5EF4-FFF2-40B4-BE49-F238E27FC236}">
                  <a16:creationId xmlns:a16="http://schemas.microsoft.com/office/drawing/2014/main" id="{FF454F21-9077-0A04-4C54-BC85144D7800}"/>
                </a:ext>
              </a:extLst>
            </p:cNvPr>
            <p:cNvSpPr/>
            <p:nvPr/>
          </p:nvSpPr>
          <p:spPr>
            <a:xfrm>
              <a:off x="8465820" y="1022604"/>
              <a:ext cx="350520" cy="341630"/>
            </a:xfrm>
            <a:custGeom>
              <a:avLst/>
              <a:gdLst/>
              <a:ahLst/>
              <a:cxnLst/>
              <a:rect l="l" t="t" r="r" b="b"/>
              <a:pathLst>
                <a:path w="350520" h="341630">
                  <a:moveTo>
                    <a:pt x="175259" y="0"/>
                  </a:moveTo>
                  <a:lnTo>
                    <a:pt x="128675" y="6099"/>
                  </a:lnTo>
                  <a:lnTo>
                    <a:pt x="86811" y="23311"/>
                  </a:lnTo>
                  <a:lnTo>
                    <a:pt x="51339" y="50006"/>
                  </a:lnTo>
                  <a:lnTo>
                    <a:pt x="23932" y="84553"/>
                  </a:lnTo>
                  <a:lnTo>
                    <a:pt x="6261" y="125324"/>
                  </a:lnTo>
                  <a:lnTo>
                    <a:pt x="0" y="170687"/>
                  </a:lnTo>
                  <a:lnTo>
                    <a:pt x="6261" y="216051"/>
                  </a:lnTo>
                  <a:lnTo>
                    <a:pt x="23932" y="256822"/>
                  </a:lnTo>
                  <a:lnTo>
                    <a:pt x="51339" y="291369"/>
                  </a:lnTo>
                  <a:lnTo>
                    <a:pt x="86811" y="318064"/>
                  </a:lnTo>
                  <a:lnTo>
                    <a:pt x="128675" y="335276"/>
                  </a:lnTo>
                  <a:lnTo>
                    <a:pt x="175259" y="341375"/>
                  </a:lnTo>
                  <a:lnTo>
                    <a:pt x="221844" y="335276"/>
                  </a:lnTo>
                  <a:lnTo>
                    <a:pt x="263708" y="318064"/>
                  </a:lnTo>
                  <a:lnTo>
                    <a:pt x="299180" y="291369"/>
                  </a:lnTo>
                  <a:lnTo>
                    <a:pt x="326587" y="256822"/>
                  </a:lnTo>
                  <a:lnTo>
                    <a:pt x="344258" y="216051"/>
                  </a:lnTo>
                  <a:lnTo>
                    <a:pt x="350520" y="170687"/>
                  </a:lnTo>
                  <a:lnTo>
                    <a:pt x="344258" y="125324"/>
                  </a:lnTo>
                  <a:lnTo>
                    <a:pt x="326587" y="84553"/>
                  </a:lnTo>
                  <a:lnTo>
                    <a:pt x="299180" y="50006"/>
                  </a:lnTo>
                  <a:lnTo>
                    <a:pt x="263708" y="23311"/>
                  </a:lnTo>
                  <a:lnTo>
                    <a:pt x="221844" y="6099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1">
              <a:extLst>
                <a:ext uri="{FF2B5EF4-FFF2-40B4-BE49-F238E27FC236}">
                  <a16:creationId xmlns:a16="http://schemas.microsoft.com/office/drawing/2014/main" id="{66AA5FE6-7237-21AA-270A-6DDAA7D44393}"/>
                </a:ext>
              </a:extLst>
            </p:cNvPr>
            <p:cNvSpPr/>
            <p:nvPr/>
          </p:nvSpPr>
          <p:spPr>
            <a:xfrm>
              <a:off x="7257288" y="1363980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2">
              <a:extLst>
                <a:ext uri="{FF2B5EF4-FFF2-40B4-BE49-F238E27FC236}">
                  <a16:creationId xmlns:a16="http://schemas.microsoft.com/office/drawing/2014/main" id="{D5C6FBB3-6778-4415-381B-0C77573C7039}"/>
                </a:ext>
              </a:extLst>
            </p:cNvPr>
            <p:cNvSpPr/>
            <p:nvPr/>
          </p:nvSpPr>
          <p:spPr>
            <a:xfrm>
              <a:off x="8026908" y="1696212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60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60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A9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3">
              <a:extLst>
                <a:ext uri="{FF2B5EF4-FFF2-40B4-BE49-F238E27FC236}">
                  <a16:creationId xmlns:a16="http://schemas.microsoft.com/office/drawing/2014/main" id="{3B41992D-FE4D-2FA8-5735-737B8C911E62}"/>
                </a:ext>
              </a:extLst>
            </p:cNvPr>
            <p:cNvSpPr/>
            <p:nvPr/>
          </p:nvSpPr>
          <p:spPr>
            <a:xfrm>
              <a:off x="8465820" y="2401824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4">
              <a:extLst>
                <a:ext uri="{FF2B5EF4-FFF2-40B4-BE49-F238E27FC236}">
                  <a16:creationId xmlns:a16="http://schemas.microsoft.com/office/drawing/2014/main" id="{72BFC8FD-13F1-D5A3-2EBB-9B0D7A611643}"/>
                </a:ext>
              </a:extLst>
            </p:cNvPr>
            <p:cNvSpPr/>
            <p:nvPr/>
          </p:nvSpPr>
          <p:spPr>
            <a:xfrm>
              <a:off x="9425939" y="2037587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8">
            <a:extLst>
              <a:ext uri="{FF2B5EF4-FFF2-40B4-BE49-F238E27FC236}">
                <a16:creationId xmlns:a16="http://schemas.microsoft.com/office/drawing/2014/main" id="{3B4A0B7F-CE44-04AC-FA02-42CA74399C7C}"/>
              </a:ext>
            </a:extLst>
          </p:cNvPr>
          <p:cNvGrpSpPr/>
          <p:nvPr/>
        </p:nvGrpSpPr>
        <p:grpSpPr>
          <a:xfrm>
            <a:off x="7416798" y="560752"/>
            <a:ext cx="3873593" cy="3009363"/>
            <a:chOff x="7257288" y="765048"/>
            <a:chExt cx="2626360" cy="1911350"/>
          </a:xfrm>
        </p:grpSpPr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385E82A6-84CF-4C60-2681-938853832B42}"/>
                </a:ext>
              </a:extLst>
            </p:cNvPr>
            <p:cNvSpPr/>
            <p:nvPr/>
          </p:nvSpPr>
          <p:spPr>
            <a:xfrm>
              <a:off x="7433310" y="938022"/>
              <a:ext cx="2221865" cy="1632585"/>
            </a:xfrm>
            <a:custGeom>
              <a:avLst/>
              <a:gdLst/>
              <a:ahLst/>
              <a:cxnLst/>
              <a:rect l="l" t="t" r="r" b="b"/>
              <a:pathLst>
                <a:path w="2221865" h="1632585">
                  <a:moveTo>
                    <a:pt x="2221865" y="1322831"/>
                  </a:moveTo>
                  <a:lnTo>
                    <a:pt x="1170432" y="1601469"/>
                  </a:lnTo>
                </a:path>
                <a:path w="2221865" h="1632585">
                  <a:moveTo>
                    <a:pt x="765048" y="914400"/>
                  </a:moveTo>
                  <a:lnTo>
                    <a:pt x="1208786" y="1632457"/>
                  </a:lnTo>
                </a:path>
                <a:path w="2221865" h="1632585">
                  <a:moveTo>
                    <a:pt x="1274445" y="426719"/>
                  </a:moveTo>
                  <a:lnTo>
                    <a:pt x="769620" y="929513"/>
                  </a:lnTo>
                </a:path>
                <a:path w="2221865" h="1632585">
                  <a:moveTo>
                    <a:pt x="0" y="598931"/>
                  </a:moveTo>
                  <a:lnTo>
                    <a:pt x="769366" y="921892"/>
                  </a:lnTo>
                </a:path>
                <a:path w="2221865" h="1632585">
                  <a:moveTo>
                    <a:pt x="175260" y="0"/>
                  </a:moveTo>
                  <a:lnTo>
                    <a:pt x="1307973" y="353822"/>
                  </a:lnTo>
                </a:path>
                <a:path w="2221865" h="1632585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28575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10">
              <a:extLst>
                <a:ext uri="{FF2B5EF4-FFF2-40B4-BE49-F238E27FC236}">
                  <a16:creationId xmlns:a16="http://schemas.microsoft.com/office/drawing/2014/main" id="{7F06951B-EFFF-2D0B-2B09-C1BEFD414A5A}"/>
                </a:ext>
              </a:extLst>
            </p:cNvPr>
            <p:cNvSpPr/>
            <p:nvPr/>
          </p:nvSpPr>
          <p:spPr>
            <a:xfrm>
              <a:off x="7432548" y="765048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82879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79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59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1">
              <a:extLst>
                <a:ext uri="{FF2B5EF4-FFF2-40B4-BE49-F238E27FC236}">
                  <a16:creationId xmlns:a16="http://schemas.microsoft.com/office/drawing/2014/main" id="{2ACDC84A-C90C-EB7E-7157-A8072946CD40}"/>
                </a:ext>
              </a:extLst>
            </p:cNvPr>
            <p:cNvSpPr/>
            <p:nvPr/>
          </p:nvSpPr>
          <p:spPr>
            <a:xfrm>
              <a:off x="8465820" y="1022604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40">
                  <a:moveTo>
                    <a:pt x="274320" y="0"/>
                  </a:moveTo>
                  <a:lnTo>
                    <a:pt x="225008" y="4419"/>
                  </a:lnTo>
                  <a:lnTo>
                    <a:pt x="178597" y="17161"/>
                  </a:lnTo>
                  <a:lnTo>
                    <a:pt x="135861" y="37450"/>
                  </a:lnTo>
                  <a:lnTo>
                    <a:pt x="97575" y="64513"/>
                  </a:lnTo>
                  <a:lnTo>
                    <a:pt x="64513" y="97575"/>
                  </a:lnTo>
                  <a:lnTo>
                    <a:pt x="37450" y="135861"/>
                  </a:lnTo>
                  <a:lnTo>
                    <a:pt x="17161" y="178597"/>
                  </a:lnTo>
                  <a:lnTo>
                    <a:pt x="4419" y="225008"/>
                  </a:lnTo>
                  <a:lnTo>
                    <a:pt x="0" y="274320"/>
                  </a:lnTo>
                  <a:lnTo>
                    <a:pt x="4419" y="323631"/>
                  </a:lnTo>
                  <a:lnTo>
                    <a:pt x="17161" y="370042"/>
                  </a:lnTo>
                  <a:lnTo>
                    <a:pt x="37450" y="412778"/>
                  </a:lnTo>
                  <a:lnTo>
                    <a:pt x="64513" y="451064"/>
                  </a:lnTo>
                  <a:lnTo>
                    <a:pt x="97575" y="484126"/>
                  </a:lnTo>
                  <a:lnTo>
                    <a:pt x="135861" y="511189"/>
                  </a:lnTo>
                  <a:lnTo>
                    <a:pt x="178597" y="531478"/>
                  </a:lnTo>
                  <a:lnTo>
                    <a:pt x="225008" y="544220"/>
                  </a:lnTo>
                  <a:lnTo>
                    <a:pt x="274320" y="548640"/>
                  </a:lnTo>
                  <a:lnTo>
                    <a:pt x="323631" y="544220"/>
                  </a:lnTo>
                  <a:lnTo>
                    <a:pt x="370042" y="531478"/>
                  </a:lnTo>
                  <a:lnTo>
                    <a:pt x="412778" y="511189"/>
                  </a:lnTo>
                  <a:lnTo>
                    <a:pt x="451064" y="484126"/>
                  </a:lnTo>
                  <a:lnTo>
                    <a:pt x="484126" y="451064"/>
                  </a:lnTo>
                  <a:lnTo>
                    <a:pt x="511189" y="412778"/>
                  </a:lnTo>
                  <a:lnTo>
                    <a:pt x="531478" y="370042"/>
                  </a:lnTo>
                  <a:lnTo>
                    <a:pt x="544220" y="323631"/>
                  </a:lnTo>
                  <a:lnTo>
                    <a:pt x="548639" y="274320"/>
                  </a:lnTo>
                  <a:lnTo>
                    <a:pt x="544220" y="225008"/>
                  </a:lnTo>
                  <a:lnTo>
                    <a:pt x="531478" y="178597"/>
                  </a:lnTo>
                  <a:lnTo>
                    <a:pt x="511189" y="135861"/>
                  </a:lnTo>
                  <a:lnTo>
                    <a:pt x="484126" y="97575"/>
                  </a:lnTo>
                  <a:lnTo>
                    <a:pt x="451064" y="64513"/>
                  </a:lnTo>
                  <a:lnTo>
                    <a:pt x="412778" y="37450"/>
                  </a:lnTo>
                  <a:lnTo>
                    <a:pt x="370042" y="17161"/>
                  </a:lnTo>
                  <a:lnTo>
                    <a:pt x="323631" y="4419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2">
              <a:extLst>
                <a:ext uri="{FF2B5EF4-FFF2-40B4-BE49-F238E27FC236}">
                  <a16:creationId xmlns:a16="http://schemas.microsoft.com/office/drawing/2014/main" id="{48FC9C48-4B56-3253-AAA0-0F6C9EADEDCB}"/>
                </a:ext>
              </a:extLst>
            </p:cNvPr>
            <p:cNvSpPr/>
            <p:nvPr/>
          </p:nvSpPr>
          <p:spPr>
            <a:xfrm>
              <a:off x="7257288" y="136398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13">
              <a:extLst>
                <a:ext uri="{FF2B5EF4-FFF2-40B4-BE49-F238E27FC236}">
                  <a16:creationId xmlns:a16="http://schemas.microsoft.com/office/drawing/2014/main" id="{48B14C8D-477F-0CC5-7DD3-83563B2A31E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18348" y="1746504"/>
              <a:ext cx="182879" cy="182880"/>
            </a:xfrm>
            <a:prstGeom prst="rect">
              <a:avLst/>
            </a:prstGeom>
          </p:spPr>
        </p:pic>
        <p:sp>
          <p:nvSpPr>
            <p:cNvPr id="73" name="object 14">
              <a:extLst>
                <a:ext uri="{FF2B5EF4-FFF2-40B4-BE49-F238E27FC236}">
                  <a16:creationId xmlns:a16="http://schemas.microsoft.com/office/drawing/2014/main" id="{013017E9-92A3-5A54-C37E-EBBC7F425023}"/>
                </a:ext>
              </a:extLst>
            </p:cNvPr>
            <p:cNvSpPr/>
            <p:nvPr/>
          </p:nvSpPr>
          <p:spPr>
            <a:xfrm>
              <a:off x="8465820" y="2401824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19">
                  <a:moveTo>
                    <a:pt x="137159" y="0"/>
                  </a:move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60"/>
                  </a:lnTo>
                  <a:lnTo>
                    <a:pt x="6998" y="180490"/>
                  </a:lnTo>
                  <a:lnTo>
                    <a:pt x="26481" y="218139"/>
                  </a:lnTo>
                  <a:lnTo>
                    <a:pt x="56180" y="247838"/>
                  </a:lnTo>
                  <a:lnTo>
                    <a:pt x="93829" y="267321"/>
                  </a:lnTo>
                  <a:lnTo>
                    <a:pt x="137159" y="274320"/>
                  </a:lnTo>
                  <a:lnTo>
                    <a:pt x="180490" y="267321"/>
                  </a:lnTo>
                  <a:lnTo>
                    <a:pt x="218139" y="247838"/>
                  </a:lnTo>
                  <a:lnTo>
                    <a:pt x="247838" y="218139"/>
                  </a:lnTo>
                  <a:lnTo>
                    <a:pt x="267321" y="180490"/>
                  </a:lnTo>
                  <a:lnTo>
                    <a:pt x="274320" y="137160"/>
                  </a:lnTo>
                  <a:lnTo>
                    <a:pt x="267321" y="93829"/>
                  </a:lnTo>
                  <a:lnTo>
                    <a:pt x="247838" y="56180"/>
                  </a:lnTo>
                  <a:lnTo>
                    <a:pt x="218139" y="26481"/>
                  </a:lnTo>
                  <a:lnTo>
                    <a:pt x="180490" y="6998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15">
              <a:extLst>
                <a:ext uri="{FF2B5EF4-FFF2-40B4-BE49-F238E27FC236}">
                  <a16:creationId xmlns:a16="http://schemas.microsoft.com/office/drawing/2014/main" id="{8608090B-227C-2C6D-9023-77D6F98A2B84}"/>
                </a:ext>
              </a:extLst>
            </p:cNvPr>
            <p:cNvSpPr/>
            <p:nvPr/>
          </p:nvSpPr>
          <p:spPr>
            <a:xfrm>
              <a:off x="9425939" y="2037587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33" y="4644"/>
                  </a:lnTo>
                  <a:lnTo>
                    <a:pt x="139624" y="17966"/>
                  </a:lnTo>
                  <a:lnTo>
                    <a:pt x="100793" y="39045"/>
                  </a:lnTo>
                  <a:lnTo>
                    <a:pt x="66960" y="66960"/>
                  </a:lnTo>
                  <a:lnTo>
                    <a:pt x="39045" y="100793"/>
                  </a:lnTo>
                  <a:lnTo>
                    <a:pt x="17966" y="139624"/>
                  </a:lnTo>
                  <a:lnTo>
                    <a:pt x="4644" y="182533"/>
                  </a:lnTo>
                  <a:lnTo>
                    <a:pt x="0" y="228600"/>
                  </a:lnTo>
                  <a:lnTo>
                    <a:pt x="4644" y="274666"/>
                  </a:lnTo>
                  <a:lnTo>
                    <a:pt x="17966" y="317575"/>
                  </a:lnTo>
                  <a:lnTo>
                    <a:pt x="39045" y="356406"/>
                  </a:lnTo>
                  <a:lnTo>
                    <a:pt x="66960" y="390239"/>
                  </a:lnTo>
                  <a:lnTo>
                    <a:pt x="100793" y="418154"/>
                  </a:lnTo>
                  <a:lnTo>
                    <a:pt x="139624" y="439233"/>
                  </a:lnTo>
                  <a:lnTo>
                    <a:pt x="182533" y="452555"/>
                  </a:lnTo>
                  <a:lnTo>
                    <a:pt x="228600" y="457200"/>
                  </a:lnTo>
                  <a:lnTo>
                    <a:pt x="274666" y="452555"/>
                  </a:lnTo>
                  <a:lnTo>
                    <a:pt x="317575" y="439233"/>
                  </a:lnTo>
                  <a:lnTo>
                    <a:pt x="356406" y="418154"/>
                  </a:lnTo>
                  <a:lnTo>
                    <a:pt x="390239" y="390239"/>
                  </a:lnTo>
                  <a:lnTo>
                    <a:pt x="418154" y="356406"/>
                  </a:lnTo>
                  <a:lnTo>
                    <a:pt x="439233" y="317575"/>
                  </a:lnTo>
                  <a:lnTo>
                    <a:pt x="452555" y="274666"/>
                  </a:lnTo>
                  <a:lnTo>
                    <a:pt x="457200" y="228600"/>
                  </a:lnTo>
                  <a:lnTo>
                    <a:pt x="452555" y="182533"/>
                  </a:lnTo>
                  <a:lnTo>
                    <a:pt x="439233" y="139624"/>
                  </a:lnTo>
                  <a:lnTo>
                    <a:pt x="418154" y="100793"/>
                  </a:lnTo>
                  <a:lnTo>
                    <a:pt x="390239" y="66960"/>
                  </a:lnTo>
                  <a:lnTo>
                    <a:pt x="356406" y="39045"/>
                  </a:lnTo>
                  <a:lnTo>
                    <a:pt x="317575" y="17966"/>
                  </a:lnTo>
                  <a:lnTo>
                    <a:pt x="274666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0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15 4.07407E-6 L 0.27265 0.00879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265 0.00879 L 0.44205 0.0115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50" grpId="0" animBg="1"/>
      <p:bldP spid="50" grpId="1" animBg="1"/>
      <p:bldP spid="50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Additional Edge Data</a:t>
            </a:r>
            <a:endParaRPr sz="3600" dirty="0"/>
          </a:p>
        </p:txBody>
      </p:sp>
      <p:sp>
        <p:nvSpPr>
          <p:cNvPr id="3" name="object 11">
            <a:extLst>
              <a:ext uri="{FF2B5EF4-FFF2-40B4-BE49-F238E27FC236}">
                <a16:creationId xmlns:a16="http://schemas.microsoft.com/office/drawing/2014/main" id="{66EEBFCE-13BE-95F0-DA56-52B708589495}"/>
              </a:ext>
            </a:extLst>
          </p:cNvPr>
          <p:cNvSpPr txBox="1"/>
          <p:nvPr/>
        </p:nvSpPr>
        <p:spPr>
          <a:xfrm>
            <a:off x="3607546" y="320318"/>
            <a:ext cx="3028781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 may have additional data (attributes) about the edges in the graph (i.e. the connections between items)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32" name="object 16">
            <a:extLst>
              <a:ext uri="{FF2B5EF4-FFF2-40B4-BE49-F238E27FC236}">
                <a16:creationId xmlns:a16="http://schemas.microsoft.com/office/drawing/2014/main" id="{8D6EFF12-045E-267F-4ACF-EEDDEEECBA2C}"/>
              </a:ext>
            </a:extLst>
          </p:cNvPr>
          <p:cNvSpPr txBox="1"/>
          <p:nvPr/>
        </p:nvSpPr>
        <p:spPr>
          <a:xfrm>
            <a:off x="7341927" y="128113"/>
            <a:ext cx="107623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5" dirty="0">
                <a:latin typeface="Arial"/>
                <a:cs typeface="Arial"/>
              </a:rPr>
              <a:t>Sam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3" name="object 17">
            <a:extLst>
              <a:ext uri="{FF2B5EF4-FFF2-40B4-BE49-F238E27FC236}">
                <a16:creationId xmlns:a16="http://schemas.microsoft.com/office/drawing/2014/main" id="{FD02C3D4-D297-6BE1-493F-ADB05592FC62}"/>
              </a:ext>
            </a:extLst>
          </p:cNvPr>
          <p:cNvSpPr txBox="1"/>
          <p:nvPr/>
        </p:nvSpPr>
        <p:spPr>
          <a:xfrm>
            <a:off x="9349075" y="534093"/>
            <a:ext cx="1591239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Abigail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4" name="object 18">
            <a:extLst>
              <a:ext uri="{FF2B5EF4-FFF2-40B4-BE49-F238E27FC236}">
                <a16:creationId xmlns:a16="http://schemas.microsoft.com/office/drawing/2014/main" id="{D87C9836-0863-6624-19EA-F8E56971695C}"/>
              </a:ext>
            </a:extLst>
          </p:cNvPr>
          <p:cNvSpPr txBox="1"/>
          <p:nvPr/>
        </p:nvSpPr>
        <p:spPr>
          <a:xfrm>
            <a:off x="6643762" y="2072826"/>
            <a:ext cx="2282317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Sebastian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5" name="object 19">
            <a:extLst>
              <a:ext uri="{FF2B5EF4-FFF2-40B4-BE49-F238E27FC236}">
                <a16:creationId xmlns:a16="http://schemas.microsoft.com/office/drawing/2014/main" id="{2C352326-51F6-4F32-8D2E-C256E6D794A0}"/>
              </a:ext>
            </a:extLst>
          </p:cNvPr>
          <p:cNvSpPr txBox="1"/>
          <p:nvPr/>
        </p:nvSpPr>
        <p:spPr>
          <a:xfrm>
            <a:off x="9048785" y="2036368"/>
            <a:ext cx="135794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Haley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6" name="object 20">
            <a:extLst>
              <a:ext uri="{FF2B5EF4-FFF2-40B4-BE49-F238E27FC236}">
                <a16:creationId xmlns:a16="http://schemas.microsoft.com/office/drawing/2014/main" id="{1BE62892-78CF-6601-C413-F7561E252735}"/>
              </a:ext>
            </a:extLst>
          </p:cNvPr>
          <p:cNvSpPr txBox="1"/>
          <p:nvPr/>
        </p:nvSpPr>
        <p:spPr>
          <a:xfrm>
            <a:off x="8266244" y="3128538"/>
            <a:ext cx="148779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Shane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7" name="object 21">
            <a:extLst>
              <a:ext uri="{FF2B5EF4-FFF2-40B4-BE49-F238E27FC236}">
                <a16:creationId xmlns:a16="http://schemas.microsoft.com/office/drawing/2014/main" id="{EF774BCA-3E8E-84BF-0A48-2C013B914DEA}"/>
              </a:ext>
            </a:extLst>
          </p:cNvPr>
          <p:cNvSpPr txBox="1"/>
          <p:nvPr/>
        </p:nvSpPr>
        <p:spPr>
          <a:xfrm>
            <a:off x="10406730" y="2179801"/>
            <a:ext cx="118627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0" dirty="0">
                <a:latin typeface="Arial"/>
                <a:cs typeface="Arial"/>
              </a:rPr>
              <a:t>Leah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091932-6A4A-AC97-E796-BFF857CF037A}"/>
              </a:ext>
            </a:extLst>
          </p:cNvPr>
          <p:cNvSpPr txBox="1"/>
          <p:nvPr/>
        </p:nvSpPr>
        <p:spPr>
          <a:xfrm>
            <a:off x="7598924" y="476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CDC898-0E5F-17CD-07AE-510C8AD76BC2}"/>
              </a:ext>
            </a:extLst>
          </p:cNvPr>
          <p:cNvSpPr txBox="1"/>
          <p:nvPr/>
        </p:nvSpPr>
        <p:spPr>
          <a:xfrm>
            <a:off x="8360924" y="12380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B2E56A-4619-D728-76C2-7534307A3030}"/>
              </a:ext>
            </a:extLst>
          </p:cNvPr>
          <p:cNvSpPr txBox="1"/>
          <p:nvPr/>
        </p:nvSpPr>
        <p:spPr>
          <a:xfrm>
            <a:off x="8513324" y="139048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D725B-9462-75B6-ECE8-B393588F6C85}"/>
              </a:ext>
            </a:extLst>
          </p:cNvPr>
          <p:cNvSpPr txBox="1"/>
          <p:nvPr/>
        </p:nvSpPr>
        <p:spPr>
          <a:xfrm>
            <a:off x="7341927" y="1450570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8CA7E0-4CC9-4D23-36A8-B38E75A9949E}"/>
              </a:ext>
            </a:extLst>
          </p:cNvPr>
          <p:cNvSpPr txBox="1"/>
          <p:nvPr/>
        </p:nvSpPr>
        <p:spPr>
          <a:xfrm>
            <a:off x="9303033" y="90558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3BB1C5-BCAA-5818-88AD-252ABB8AA843}"/>
              </a:ext>
            </a:extLst>
          </p:cNvPr>
          <p:cNvSpPr txBox="1"/>
          <p:nvPr/>
        </p:nvSpPr>
        <p:spPr>
          <a:xfrm>
            <a:off x="8568742" y="2027800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303EC1-4AEC-ED8A-6A23-CBA380D1BCF1}"/>
              </a:ext>
            </a:extLst>
          </p:cNvPr>
          <p:cNvSpPr txBox="1"/>
          <p:nvPr/>
        </p:nvSpPr>
        <p:spPr>
          <a:xfrm>
            <a:off x="9289185" y="3108451"/>
            <a:ext cx="332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016578-94B4-5E0D-832E-A38387A243D2}"/>
              </a:ext>
            </a:extLst>
          </p:cNvPr>
          <p:cNvSpPr txBox="1"/>
          <p:nvPr/>
        </p:nvSpPr>
        <p:spPr>
          <a:xfrm>
            <a:off x="10857741" y="2540219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2" name="object 7">
            <a:extLst>
              <a:ext uri="{FF2B5EF4-FFF2-40B4-BE49-F238E27FC236}">
                <a16:creationId xmlns:a16="http://schemas.microsoft.com/office/drawing/2014/main" id="{CCF5C5D1-572F-55AD-195E-0AE9CB54A155}"/>
              </a:ext>
            </a:extLst>
          </p:cNvPr>
          <p:cNvGrpSpPr/>
          <p:nvPr/>
        </p:nvGrpSpPr>
        <p:grpSpPr>
          <a:xfrm>
            <a:off x="7202653" y="468760"/>
            <a:ext cx="4072869" cy="3200400"/>
            <a:chOff x="7257288" y="765048"/>
            <a:chExt cx="2519680" cy="1979930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BEE79B51-7E0A-5DAF-DAE7-60C77087EB80}"/>
                </a:ext>
              </a:extLst>
            </p:cNvPr>
            <p:cNvSpPr/>
            <p:nvPr/>
          </p:nvSpPr>
          <p:spPr>
            <a:xfrm>
              <a:off x="7433310" y="938022"/>
              <a:ext cx="2168525" cy="1644014"/>
            </a:xfrm>
            <a:custGeom>
              <a:avLst/>
              <a:gdLst/>
              <a:ahLst/>
              <a:cxnLst/>
              <a:rect l="l" t="t" r="r" b="b"/>
              <a:pathLst>
                <a:path w="2168525" h="1644014">
                  <a:moveTo>
                    <a:pt x="2168525" y="1278636"/>
                  </a:moveTo>
                  <a:lnTo>
                    <a:pt x="1208532" y="1643888"/>
                  </a:lnTo>
                </a:path>
                <a:path w="2168525" h="1644014">
                  <a:moveTo>
                    <a:pt x="765048" y="914400"/>
                  </a:moveTo>
                  <a:lnTo>
                    <a:pt x="1208786" y="1632457"/>
                  </a:lnTo>
                </a:path>
                <a:path w="2168525" h="1644014">
                  <a:moveTo>
                    <a:pt x="1188593" y="298703"/>
                  </a:moveTo>
                  <a:lnTo>
                    <a:pt x="769620" y="930020"/>
                  </a:lnTo>
                </a:path>
                <a:path w="2168525" h="1644014">
                  <a:moveTo>
                    <a:pt x="0" y="598931"/>
                  </a:moveTo>
                  <a:lnTo>
                    <a:pt x="769366" y="921892"/>
                  </a:lnTo>
                </a:path>
                <a:path w="2168525" h="1644014">
                  <a:moveTo>
                    <a:pt x="175260" y="0"/>
                  </a:moveTo>
                  <a:lnTo>
                    <a:pt x="1208786" y="256793"/>
                  </a:lnTo>
                </a:path>
                <a:path w="2168525" h="1644014">
                  <a:moveTo>
                    <a:pt x="175133" y="0"/>
                  </a:moveTo>
                  <a:lnTo>
                    <a:pt x="0" y="599186"/>
                  </a:lnTo>
                </a:path>
              </a:pathLst>
            </a:custGeom>
            <a:ln w="28575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F4733A89-5B98-D91D-04C4-3F661A58FE1A}"/>
                </a:ext>
              </a:extLst>
            </p:cNvPr>
            <p:cNvSpPr/>
            <p:nvPr/>
          </p:nvSpPr>
          <p:spPr>
            <a:xfrm>
              <a:off x="7432548" y="765048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B9F9B0B0-61F2-73A1-3DB0-B34AFBC74C13}"/>
                </a:ext>
              </a:extLst>
            </p:cNvPr>
            <p:cNvSpPr/>
            <p:nvPr/>
          </p:nvSpPr>
          <p:spPr>
            <a:xfrm>
              <a:off x="8465820" y="1022604"/>
              <a:ext cx="350520" cy="341630"/>
            </a:xfrm>
            <a:custGeom>
              <a:avLst/>
              <a:gdLst/>
              <a:ahLst/>
              <a:cxnLst/>
              <a:rect l="l" t="t" r="r" b="b"/>
              <a:pathLst>
                <a:path w="350520" h="341630">
                  <a:moveTo>
                    <a:pt x="175259" y="0"/>
                  </a:moveTo>
                  <a:lnTo>
                    <a:pt x="128675" y="6099"/>
                  </a:lnTo>
                  <a:lnTo>
                    <a:pt x="86811" y="23311"/>
                  </a:lnTo>
                  <a:lnTo>
                    <a:pt x="51339" y="50006"/>
                  </a:lnTo>
                  <a:lnTo>
                    <a:pt x="23932" y="84553"/>
                  </a:lnTo>
                  <a:lnTo>
                    <a:pt x="6261" y="125324"/>
                  </a:lnTo>
                  <a:lnTo>
                    <a:pt x="0" y="170687"/>
                  </a:lnTo>
                  <a:lnTo>
                    <a:pt x="6261" y="216051"/>
                  </a:lnTo>
                  <a:lnTo>
                    <a:pt x="23932" y="256822"/>
                  </a:lnTo>
                  <a:lnTo>
                    <a:pt x="51339" y="291369"/>
                  </a:lnTo>
                  <a:lnTo>
                    <a:pt x="86811" y="318064"/>
                  </a:lnTo>
                  <a:lnTo>
                    <a:pt x="128675" y="335276"/>
                  </a:lnTo>
                  <a:lnTo>
                    <a:pt x="175259" y="341375"/>
                  </a:lnTo>
                  <a:lnTo>
                    <a:pt x="221844" y="335276"/>
                  </a:lnTo>
                  <a:lnTo>
                    <a:pt x="263708" y="318064"/>
                  </a:lnTo>
                  <a:lnTo>
                    <a:pt x="299180" y="291369"/>
                  </a:lnTo>
                  <a:lnTo>
                    <a:pt x="326587" y="256822"/>
                  </a:lnTo>
                  <a:lnTo>
                    <a:pt x="344258" y="216051"/>
                  </a:lnTo>
                  <a:lnTo>
                    <a:pt x="350520" y="170687"/>
                  </a:lnTo>
                  <a:lnTo>
                    <a:pt x="344258" y="125324"/>
                  </a:lnTo>
                  <a:lnTo>
                    <a:pt x="326587" y="84553"/>
                  </a:lnTo>
                  <a:lnTo>
                    <a:pt x="299180" y="50006"/>
                  </a:lnTo>
                  <a:lnTo>
                    <a:pt x="263708" y="23311"/>
                  </a:lnTo>
                  <a:lnTo>
                    <a:pt x="221844" y="6099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BB507A8F-E3F1-104C-C899-B140D0FCE243}"/>
                </a:ext>
              </a:extLst>
            </p:cNvPr>
            <p:cNvSpPr/>
            <p:nvPr/>
          </p:nvSpPr>
          <p:spPr>
            <a:xfrm>
              <a:off x="7257288" y="1363980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117ABA-3241-31B5-89B8-64DF8435BCF7}"/>
                </a:ext>
              </a:extLst>
            </p:cNvPr>
            <p:cNvSpPr/>
            <p:nvPr/>
          </p:nvSpPr>
          <p:spPr>
            <a:xfrm>
              <a:off x="8026908" y="1696212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60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60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A9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BD073AD1-C91D-48C2-53DB-A2DAF876FE30}"/>
                </a:ext>
              </a:extLst>
            </p:cNvPr>
            <p:cNvSpPr/>
            <p:nvPr/>
          </p:nvSpPr>
          <p:spPr>
            <a:xfrm>
              <a:off x="8465820" y="2401824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F2206C13-7CC6-EA0A-B614-D1F51010D591}"/>
                </a:ext>
              </a:extLst>
            </p:cNvPr>
            <p:cNvSpPr/>
            <p:nvPr/>
          </p:nvSpPr>
          <p:spPr>
            <a:xfrm>
              <a:off x="9425939" y="2037587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0" name="object 10">
            <a:extLst>
              <a:ext uri="{FF2B5EF4-FFF2-40B4-BE49-F238E27FC236}">
                <a16:creationId xmlns:a16="http://schemas.microsoft.com/office/drawing/2014/main" id="{28D946D4-CD52-4996-94F1-0BFC9EC8F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28353"/>
              </p:ext>
            </p:extLst>
          </p:nvPr>
        </p:nvGraphicFramePr>
        <p:xfrm>
          <a:off x="4436843" y="3789052"/>
          <a:ext cx="6664795" cy="30085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1667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Edge 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Target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Friend</a:t>
                      </a:r>
                      <a:r>
                        <a:rPr sz="2000" b="1" spc="1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723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Sam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Sebastian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10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175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Sam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Abigail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964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Sebastian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4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Abigail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Haley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Shane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548">
                <a:tc>
                  <a:txBody>
                    <a:bodyPr/>
                    <a:lstStyle/>
                    <a:p>
                      <a:pPr marL="920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6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L w="6350">
                      <a:solidFill>
                        <a:srgbClr val="6FAC46"/>
                      </a:solidFill>
                      <a:prstDash val="solid"/>
                    </a:lnL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10" dirty="0">
                          <a:latin typeface="Arial"/>
                          <a:cs typeface="Arial"/>
                        </a:rPr>
                        <a:t>Shane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20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spc="-20" dirty="0">
                          <a:latin typeface="Arial"/>
                          <a:cs typeface="Arial"/>
                        </a:rPr>
                        <a:t>Leah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35560" marB="0" anchor="ctr"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35560" marB="0" anchor="ctr">
                    <a:lnR w="6350">
                      <a:solidFill>
                        <a:srgbClr val="6FAC46"/>
                      </a:solidFill>
                      <a:prstDash val="solid"/>
                    </a:lnR>
                    <a:lnT w="6350">
                      <a:solidFill>
                        <a:srgbClr val="6FAC46"/>
                      </a:solidFill>
                      <a:prstDash val="solid"/>
                    </a:lnT>
                    <a:lnB w="6350">
                      <a:solidFill>
                        <a:srgbClr val="6FAC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422ACB0C-7A5D-2D7E-BF4B-9A6E006862A9}"/>
              </a:ext>
            </a:extLst>
          </p:cNvPr>
          <p:cNvSpPr/>
          <p:nvPr/>
        </p:nvSpPr>
        <p:spPr>
          <a:xfrm>
            <a:off x="3733548" y="3733374"/>
            <a:ext cx="8804815" cy="32027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object 6">
            <a:extLst>
              <a:ext uri="{FF2B5EF4-FFF2-40B4-BE49-F238E27FC236}">
                <a16:creationId xmlns:a16="http://schemas.microsoft.com/office/drawing/2014/main" id="{93A63372-0C91-7A4E-DA1E-8D7DBB64E04B}"/>
              </a:ext>
            </a:extLst>
          </p:cNvPr>
          <p:cNvGrpSpPr/>
          <p:nvPr/>
        </p:nvGrpSpPr>
        <p:grpSpPr>
          <a:xfrm>
            <a:off x="7258047" y="496726"/>
            <a:ext cx="3999400" cy="3154771"/>
            <a:chOff x="7257288" y="765048"/>
            <a:chExt cx="2519680" cy="1979930"/>
          </a:xfrm>
        </p:grpSpPr>
        <p:sp>
          <p:nvSpPr>
            <p:cNvPr id="54" name="object 7">
              <a:extLst>
                <a:ext uri="{FF2B5EF4-FFF2-40B4-BE49-F238E27FC236}">
                  <a16:creationId xmlns:a16="http://schemas.microsoft.com/office/drawing/2014/main" id="{8D3A1316-A680-F5E0-E4AA-9DC18AD9822F}"/>
                </a:ext>
              </a:extLst>
            </p:cNvPr>
            <p:cNvSpPr/>
            <p:nvPr/>
          </p:nvSpPr>
          <p:spPr>
            <a:xfrm>
              <a:off x="8641841" y="2216658"/>
              <a:ext cx="960119" cy="365760"/>
            </a:xfrm>
            <a:custGeom>
              <a:avLst/>
              <a:gdLst/>
              <a:ahLst/>
              <a:cxnLst/>
              <a:rect l="l" t="t" r="r" b="b"/>
              <a:pathLst>
                <a:path w="960120" h="365760">
                  <a:moveTo>
                    <a:pt x="959992" y="0"/>
                  </a:moveTo>
                  <a:lnTo>
                    <a:pt x="0" y="365251"/>
                  </a:lnTo>
                </a:path>
              </a:pathLst>
            </a:custGeom>
            <a:ln w="381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8">
              <a:extLst>
                <a:ext uri="{FF2B5EF4-FFF2-40B4-BE49-F238E27FC236}">
                  <a16:creationId xmlns:a16="http://schemas.microsoft.com/office/drawing/2014/main" id="{7EB1FB91-6ABD-056F-59BC-03E73BFBF357}"/>
                </a:ext>
              </a:extLst>
            </p:cNvPr>
            <p:cNvSpPr/>
            <p:nvPr/>
          </p:nvSpPr>
          <p:spPr>
            <a:xfrm>
              <a:off x="8197596" y="1851659"/>
              <a:ext cx="443865" cy="718185"/>
            </a:xfrm>
            <a:custGeom>
              <a:avLst/>
              <a:gdLst/>
              <a:ahLst/>
              <a:cxnLst/>
              <a:rect l="l" t="t" r="r" b="b"/>
              <a:pathLst>
                <a:path w="443865" h="718185">
                  <a:moveTo>
                    <a:pt x="0" y="0"/>
                  </a:moveTo>
                  <a:lnTo>
                    <a:pt x="443737" y="718057"/>
                  </a:lnTo>
                </a:path>
              </a:pathLst>
            </a:custGeom>
            <a:ln w="127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9">
              <a:extLst>
                <a:ext uri="{FF2B5EF4-FFF2-40B4-BE49-F238E27FC236}">
                  <a16:creationId xmlns:a16="http://schemas.microsoft.com/office/drawing/2014/main" id="{AA0542C8-D113-8487-E39A-A957296E7BB3}"/>
                </a:ext>
              </a:extLst>
            </p:cNvPr>
            <p:cNvSpPr/>
            <p:nvPr/>
          </p:nvSpPr>
          <p:spPr>
            <a:xfrm>
              <a:off x="8202930" y="1236726"/>
              <a:ext cx="419100" cy="631825"/>
            </a:xfrm>
            <a:custGeom>
              <a:avLst/>
              <a:gdLst/>
              <a:ahLst/>
              <a:cxnLst/>
              <a:rect l="l" t="t" r="r" b="b"/>
              <a:pathLst>
                <a:path w="419100" h="631825">
                  <a:moveTo>
                    <a:pt x="418973" y="0"/>
                  </a:moveTo>
                  <a:lnTo>
                    <a:pt x="0" y="631316"/>
                  </a:lnTo>
                </a:path>
              </a:pathLst>
            </a:custGeom>
            <a:ln w="381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0">
              <a:extLst>
                <a:ext uri="{FF2B5EF4-FFF2-40B4-BE49-F238E27FC236}">
                  <a16:creationId xmlns:a16="http://schemas.microsoft.com/office/drawing/2014/main" id="{8FD09568-3A25-F2C5-F313-A2BE4507BDE7}"/>
                </a:ext>
              </a:extLst>
            </p:cNvPr>
            <p:cNvSpPr/>
            <p:nvPr/>
          </p:nvSpPr>
          <p:spPr>
            <a:xfrm>
              <a:off x="7432548" y="1536192"/>
              <a:ext cx="769620" cy="323215"/>
            </a:xfrm>
            <a:custGeom>
              <a:avLst/>
              <a:gdLst/>
              <a:ahLst/>
              <a:cxnLst/>
              <a:rect l="l" t="t" r="r" b="b"/>
              <a:pathLst>
                <a:path w="769620" h="323214">
                  <a:moveTo>
                    <a:pt x="0" y="0"/>
                  </a:moveTo>
                  <a:lnTo>
                    <a:pt x="769366" y="322961"/>
                  </a:lnTo>
                </a:path>
              </a:pathLst>
            </a:custGeom>
            <a:ln w="127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1">
              <a:extLst>
                <a:ext uri="{FF2B5EF4-FFF2-40B4-BE49-F238E27FC236}">
                  <a16:creationId xmlns:a16="http://schemas.microsoft.com/office/drawing/2014/main" id="{EE3546FA-4DA1-F35E-8795-90410CD76E8F}"/>
                </a:ext>
              </a:extLst>
            </p:cNvPr>
            <p:cNvSpPr/>
            <p:nvPr/>
          </p:nvSpPr>
          <p:spPr>
            <a:xfrm>
              <a:off x="7607808" y="937260"/>
              <a:ext cx="1033780" cy="257175"/>
            </a:xfrm>
            <a:custGeom>
              <a:avLst/>
              <a:gdLst/>
              <a:ahLst/>
              <a:cxnLst/>
              <a:rect l="l" t="t" r="r" b="b"/>
              <a:pathLst>
                <a:path w="1033779" h="257175">
                  <a:moveTo>
                    <a:pt x="0" y="0"/>
                  </a:moveTo>
                  <a:lnTo>
                    <a:pt x="1033526" y="256793"/>
                  </a:lnTo>
                </a:path>
              </a:pathLst>
            </a:custGeom>
            <a:ln w="5715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2">
              <a:extLst>
                <a:ext uri="{FF2B5EF4-FFF2-40B4-BE49-F238E27FC236}">
                  <a16:creationId xmlns:a16="http://schemas.microsoft.com/office/drawing/2014/main" id="{F2E1E299-1523-894E-B211-AB63B039DCDE}"/>
                </a:ext>
              </a:extLst>
            </p:cNvPr>
            <p:cNvSpPr/>
            <p:nvPr/>
          </p:nvSpPr>
          <p:spPr>
            <a:xfrm>
              <a:off x="7441692" y="937260"/>
              <a:ext cx="175260" cy="599440"/>
            </a:xfrm>
            <a:custGeom>
              <a:avLst/>
              <a:gdLst/>
              <a:ahLst/>
              <a:cxnLst/>
              <a:rect l="l" t="t" r="r" b="b"/>
              <a:pathLst>
                <a:path w="175259" h="599440">
                  <a:moveTo>
                    <a:pt x="175132" y="0"/>
                  </a:moveTo>
                  <a:lnTo>
                    <a:pt x="0" y="599186"/>
                  </a:lnTo>
                </a:path>
              </a:pathLst>
            </a:custGeom>
            <a:ln w="76200">
              <a:solidFill>
                <a:srgbClr val="AEAB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">
              <a:extLst>
                <a:ext uri="{FF2B5EF4-FFF2-40B4-BE49-F238E27FC236}">
                  <a16:creationId xmlns:a16="http://schemas.microsoft.com/office/drawing/2014/main" id="{1987DCC2-D9E2-0E2C-1933-D35257FE5EA3}"/>
                </a:ext>
              </a:extLst>
            </p:cNvPr>
            <p:cNvSpPr/>
            <p:nvPr/>
          </p:nvSpPr>
          <p:spPr>
            <a:xfrm>
              <a:off x="7432548" y="765048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4">
              <a:extLst>
                <a:ext uri="{FF2B5EF4-FFF2-40B4-BE49-F238E27FC236}">
                  <a16:creationId xmlns:a16="http://schemas.microsoft.com/office/drawing/2014/main" id="{8F7DEE6A-BB34-44F8-B3EB-7EB84D584827}"/>
                </a:ext>
              </a:extLst>
            </p:cNvPr>
            <p:cNvSpPr/>
            <p:nvPr/>
          </p:nvSpPr>
          <p:spPr>
            <a:xfrm>
              <a:off x="8465820" y="1022604"/>
              <a:ext cx="350520" cy="341630"/>
            </a:xfrm>
            <a:custGeom>
              <a:avLst/>
              <a:gdLst/>
              <a:ahLst/>
              <a:cxnLst/>
              <a:rect l="l" t="t" r="r" b="b"/>
              <a:pathLst>
                <a:path w="350520" h="341630">
                  <a:moveTo>
                    <a:pt x="175259" y="0"/>
                  </a:moveTo>
                  <a:lnTo>
                    <a:pt x="128675" y="6099"/>
                  </a:lnTo>
                  <a:lnTo>
                    <a:pt x="86811" y="23311"/>
                  </a:lnTo>
                  <a:lnTo>
                    <a:pt x="51339" y="50006"/>
                  </a:lnTo>
                  <a:lnTo>
                    <a:pt x="23932" y="84553"/>
                  </a:lnTo>
                  <a:lnTo>
                    <a:pt x="6261" y="125324"/>
                  </a:lnTo>
                  <a:lnTo>
                    <a:pt x="0" y="170687"/>
                  </a:lnTo>
                  <a:lnTo>
                    <a:pt x="6261" y="216051"/>
                  </a:lnTo>
                  <a:lnTo>
                    <a:pt x="23932" y="256822"/>
                  </a:lnTo>
                  <a:lnTo>
                    <a:pt x="51339" y="291369"/>
                  </a:lnTo>
                  <a:lnTo>
                    <a:pt x="86811" y="318064"/>
                  </a:lnTo>
                  <a:lnTo>
                    <a:pt x="128675" y="335276"/>
                  </a:lnTo>
                  <a:lnTo>
                    <a:pt x="175259" y="341375"/>
                  </a:lnTo>
                  <a:lnTo>
                    <a:pt x="221844" y="335276"/>
                  </a:lnTo>
                  <a:lnTo>
                    <a:pt x="263708" y="318064"/>
                  </a:lnTo>
                  <a:lnTo>
                    <a:pt x="299180" y="291369"/>
                  </a:lnTo>
                  <a:lnTo>
                    <a:pt x="326587" y="256822"/>
                  </a:lnTo>
                  <a:lnTo>
                    <a:pt x="344258" y="216051"/>
                  </a:lnTo>
                  <a:lnTo>
                    <a:pt x="350520" y="170687"/>
                  </a:lnTo>
                  <a:lnTo>
                    <a:pt x="344258" y="125324"/>
                  </a:lnTo>
                  <a:lnTo>
                    <a:pt x="326587" y="84553"/>
                  </a:lnTo>
                  <a:lnTo>
                    <a:pt x="299180" y="50006"/>
                  </a:lnTo>
                  <a:lnTo>
                    <a:pt x="263708" y="23311"/>
                  </a:lnTo>
                  <a:lnTo>
                    <a:pt x="221844" y="6099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C9B1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5">
              <a:extLst>
                <a:ext uri="{FF2B5EF4-FFF2-40B4-BE49-F238E27FC236}">
                  <a16:creationId xmlns:a16="http://schemas.microsoft.com/office/drawing/2014/main" id="{287742EF-FB2C-57DB-5EA1-53340CF882D2}"/>
                </a:ext>
              </a:extLst>
            </p:cNvPr>
            <p:cNvSpPr/>
            <p:nvPr/>
          </p:nvSpPr>
          <p:spPr>
            <a:xfrm>
              <a:off x="7257288" y="1363980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339F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6">
              <a:extLst>
                <a:ext uri="{FF2B5EF4-FFF2-40B4-BE49-F238E27FC236}">
                  <a16:creationId xmlns:a16="http://schemas.microsoft.com/office/drawing/2014/main" id="{921D757F-C7A0-CD48-A13B-B9967C16F56B}"/>
                </a:ext>
              </a:extLst>
            </p:cNvPr>
            <p:cNvSpPr/>
            <p:nvPr/>
          </p:nvSpPr>
          <p:spPr>
            <a:xfrm>
              <a:off x="8026908" y="1696212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60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60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A9A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7">
              <a:extLst>
                <a:ext uri="{FF2B5EF4-FFF2-40B4-BE49-F238E27FC236}">
                  <a16:creationId xmlns:a16="http://schemas.microsoft.com/office/drawing/2014/main" id="{9AAD552D-A1D8-4F2F-2B74-CC3EE828A2F7}"/>
                </a:ext>
              </a:extLst>
            </p:cNvPr>
            <p:cNvSpPr/>
            <p:nvPr/>
          </p:nvSpPr>
          <p:spPr>
            <a:xfrm>
              <a:off x="8465820" y="2401824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20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18">
              <a:extLst>
                <a:ext uri="{FF2B5EF4-FFF2-40B4-BE49-F238E27FC236}">
                  <a16:creationId xmlns:a16="http://schemas.microsoft.com/office/drawing/2014/main" id="{405E7DB3-A370-2C33-D22E-D65E94B6E345}"/>
                </a:ext>
              </a:extLst>
            </p:cNvPr>
            <p:cNvSpPr/>
            <p:nvPr/>
          </p:nvSpPr>
          <p:spPr>
            <a:xfrm>
              <a:off x="9425939" y="2037587"/>
              <a:ext cx="350520" cy="342900"/>
            </a:xfrm>
            <a:custGeom>
              <a:avLst/>
              <a:gdLst/>
              <a:ahLst/>
              <a:cxnLst/>
              <a:rect l="l" t="t" r="r" b="b"/>
              <a:pathLst>
                <a:path w="350520" h="342900">
                  <a:moveTo>
                    <a:pt x="175259" y="0"/>
                  </a:moveTo>
                  <a:lnTo>
                    <a:pt x="128675" y="6120"/>
                  </a:lnTo>
                  <a:lnTo>
                    <a:pt x="86811" y="23396"/>
                  </a:lnTo>
                  <a:lnTo>
                    <a:pt x="51339" y="50196"/>
                  </a:lnTo>
                  <a:lnTo>
                    <a:pt x="23932" y="84892"/>
                  </a:lnTo>
                  <a:lnTo>
                    <a:pt x="6261" y="125853"/>
                  </a:lnTo>
                  <a:lnTo>
                    <a:pt x="0" y="171450"/>
                  </a:lnTo>
                  <a:lnTo>
                    <a:pt x="6261" y="217046"/>
                  </a:lnTo>
                  <a:lnTo>
                    <a:pt x="23932" y="258007"/>
                  </a:lnTo>
                  <a:lnTo>
                    <a:pt x="51339" y="292703"/>
                  </a:lnTo>
                  <a:lnTo>
                    <a:pt x="86811" y="319503"/>
                  </a:lnTo>
                  <a:lnTo>
                    <a:pt x="128675" y="336779"/>
                  </a:lnTo>
                  <a:lnTo>
                    <a:pt x="175259" y="342900"/>
                  </a:lnTo>
                  <a:lnTo>
                    <a:pt x="221844" y="336779"/>
                  </a:lnTo>
                  <a:lnTo>
                    <a:pt x="263708" y="319503"/>
                  </a:lnTo>
                  <a:lnTo>
                    <a:pt x="299180" y="292703"/>
                  </a:lnTo>
                  <a:lnTo>
                    <a:pt x="326587" y="258007"/>
                  </a:lnTo>
                  <a:lnTo>
                    <a:pt x="344258" y="217046"/>
                  </a:lnTo>
                  <a:lnTo>
                    <a:pt x="350519" y="171450"/>
                  </a:lnTo>
                  <a:lnTo>
                    <a:pt x="344258" y="125853"/>
                  </a:lnTo>
                  <a:lnTo>
                    <a:pt x="326587" y="84892"/>
                  </a:lnTo>
                  <a:lnTo>
                    <a:pt x="299180" y="50196"/>
                  </a:lnTo>
                  <a:lnTo>
                    <a:pt x="263708" y="23396"/>
                  </a:lnTo>
                  <a:lnTo>
                    <a:pt x="221844" y="6120"/>
                  </a:lnTo>
                  <a:lnTo>
                    <a:pt x="175259" y="0"/>
                  </a:lnTo>
                  <a:close/>
                </a:path>
              </a:pathLst>
            </a:custGeom>
            <a:solidFill>
              <a:srgbClr val="A6CE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890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21401" y="3145589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 might be the benefits of visualizing graphs?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68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 communities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1026" name="Picture 2" descr="network visualization Archives - Social Dynamics">
            <a:extLst>
              <a:ext uri="{FF2B5EF4-FFF2-40B4-BE49-F238E27FC236}">
                <a16:creationId xmlns:a16="http://schemas.microsoft.com/office/drawing/2014/main" id="{1A006A6A-960D-E875-671E-E9C43D0A2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455" y="1449532"/>
            <a:ext cx="65024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BC3974-7267-6CC7-92F9-986DEDC4FB64}"/>
              </a:ext>
            </a:extLst>
          </p:cNvPr>
          <p:cNvSpPr txBox="1"/>
          <p:nvPr/>
        </p:nvSpPr>
        <p:spPr>
          <a:xfrm rot="10800000" flipV="1">
            <a:off x="110838" y="6109855"/>
            <a:ext cx="11887200" cy="7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i&amp;url</a:t>
            </a:r>
            <a:r>
              <a:rPr lang="en-US" sz="1400" dirty="0"/>
              <a:t>=http%3A%2F%2Fsocial-dynamics.org%2Ftag%2Fnetwork-visualization%2F&amp;psig=AOvVaw1csnV4he0ey3cU3srQTMiE&amp;ust=1724861687547000&amp;source=</a:t>
            </a:r>
            <a:r>
              <a:rPr lang="en-US" sz="1400" dirty="0" err="1"/>
              <a:t>images&amp;cd</a:t>
            </a:r>
            <a:r>
              <a:rPr lang="en-US" sz="1400" dirty="0"/>
              <a:t>=</a:t>
            </a:r>
            <a:r>
              <a:rPr lang="en-US" sz="1400" dirty="0" err="1"/>
              <a:t>vfe&amp;opi</a:t>
            </a:r>
            <a:r>
              <a:rPr lang="en-US" sz="1400" dirty="0"/>
              <a:t>=89978449&amp;ved=0CBQQjRxqFwoTCOij7NPIlYgDFQAAAAAdAAAAABA5</a:t>
            </a:r>
          </a:p>
        </p:txBody>
      </p:sp>
    </p:spTree>
    <p:extLst>
      <p:ext uri="{BB962C8B-B14F-4D97-AF65-F5344CB8AC3E}">
        <p14:creationId xmlns:p14="http://schemas.microsoft.com/office/powerpoint/2010/main" val="1159384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 hierarchy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2050" name="Picture 2" descr="Must-Have Org Charts to Visualize Your Project Team Structure | by  SlideUpLift | Medium">
            <a:extLst>
              <a:ext uri="{FF2B5EF4-FFF2-40B4-BE49-F238E27FC236}">
                <a16:creationId xmlns:a16="http://schemas.microsoft.com/office/drawing/2014/main" id="{52B76377-57A1-DEFD-E65B-C77BAFF21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951" y="1414374"/>
            <a:ext cx="8522085" cy="479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1A28A4-7BCC-5CF0-1F4E-DBFF69D3D2D1}"/>
              </a:ext>
            </a:extLst>
          </p:cNvPr>
          <p:cNvSpPr txBox="1"/>
          <p:nvPr/>
        </p:nvSpPr>
        <p:spPr>
          <a:xfrm rot="10800000" flipV="1">
            <a:off x="-2" y="6195048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www.google.com</a:t>
            </a:r>
            <a:r>
              <a:rPr lang="en-US" sz="1200" dirty="0"/>
              <a:t>/</a:t>
            </a:r>
            <a:r>
              <a:rPr lang="en-US" sz="1200" dirty="0" err="1"/>
              <a:t>url?sa</a:t>
            </a:r>
            <a:r>
              <a:rPr lang="en-US" sz="1200" dirty="0"/>
              <a:t>=</a:t>
            </a:r>
            <a:r>
              <a:rPr lang="en-US" sz="1200" dirty="0" err="1"/>
              <a:t>i&amp;url</a:t>
            </a:r>
            <a:r>
              <a:rPr lang="en-US" sz="1200" dirty="0"/>
              <a:t>=https%3A%2F%2Fslideuplifts.medium.com%2Fmust-have-org-charts-to-visualize-your-project-team-structure-d61df5eb00f5&amp;psig=AOvVaw2MFNBDY9jaG6RGpyqTDuKD&amp;ust=1724861970547000&amp;source=</a:t>
            </a:r>
            <a:r>
              <a:rPr lang="en-US" sz="1200" dirty="0" err="1"/>
              <a:t>images&amp;cd</a:t>
            </a:r>
            <a:r>
              <a:rPr lang="en-US" sz="1200" dirty="0"/>
              <a:t>=</a:t>
            </a:r>
            <a:r>
              <a:rPr lang="en-US" sz="1200" dirty="0" err="1"/>
              <a:t>vfe&amp;opi</a:t>
            </a:r>
            <a:r>
              <a:rPr lang="en-US" sz="1200" dirty="0"/>
              <a:t>=89978449&amp;ved=0CBgQ3YkBahcKEwiYpfLayZWIAxUAAAAAHQAAAAAQCQ</a:t>
            </a:r>
          </a:p>
        </p:txBody>
      </p:sp>
    </p:spTree>
    <p:extLst>
      <p:ext uri="{BB962C8B-B14F-4D97-AF65-F5344CB8AC3E}">
        <p14:creationId xmlns:p14="http://schemas.microsoft.com/office/powerpoint/2010/main" val="1780082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3145589"/>
            <a:ext cx="282889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Visualizing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Show outliers and anomalies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3" name="Picture 2" descr="A diagram of a political party&#10;&#10;Description automatically generated">
            <a:extLst>
              <a:ext uri="{FF2B5EF4-FFF2-40B4-BE49-F238E27FC236}">
                <a16:creationId xmlns:a16="http://schemas.microsoft.com/office/drawing/2014/main" id="{E5CE0E51-6507-3BFB-483C-5E8696EB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363" y="1255599"/>
            <a:ext cx="6783363" cy="55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36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74" y="2868590"/>
            <a:ext cx="2828894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Visualization Techniques</a:t>
            </a:r>
            <a:endParaRPr sz="3600" dirty="0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CA9AA2F-AA6F-CAB9-2422-21AB6FF296BD}"/>
              </a:ext>
            </a:extLst>
          </p:cNvPr>
          <p:cNvSpPr txBox="1"/>
          <p:nvPr/>
        </p:nvSpPr>
        <p:spPr>
          <a:xfrm>
            <a:off x="3662964" y="873443"/>
            <a:ext cx="7767036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There are many different ways to encode and layout graph visualizations.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 correct one depends on what tasks you need to support or what features of the data need to be highlighted.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5579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51372" y="1086783"/>
            <a:ext cx="2220595" cy="2371090"/>
            <a:chOff x="8724900" y="1932432"/>
            <a:chExt cx="2220595" cy="2371090"/>
          </a:xfrm>
        </p:grpSpPr>
        <p:sp>
          <p:nvSpPr>
            <p:cNvPr id="3" name="object 3"/>
            <p:cNvSpPr/>
            <p:nvPr/>
          </p:nvSpPr>
          <p:spPr>
            <a:xfrm>
              <a:off x="8992361" y="2175510"/>
              <a:ext cx="1681480" cy="1979295"/>
            </a:xfrm>
            <a:custGeom>
              <a:avLst/>
              <a:gdLst/>
              <a:ahLst/>
              <a:cxnLst/>
              <a:rect l="l" t="t" r="r" b="b"/>
              <a:pathLst>
                <a:path w="1681479" h="1979295">
                  <a:moveTo>
                    <a:pt x="1291590" y="616585"/>
                  </a:moveTo>
                  <a:lnTo>
                    <a:pt x="649224" y="0"/>
                  </a:lnTo>
                </a:path>
                <a:path w="1681479" h="1979295">
                  <a:moveTo>
                    <a:pt x="648462" y="0"/>
                  </a:moveTo>
                  <a:lnTo>
                    <a:pt x="6096" y="616585"/>
                  </a:lnTo>
                </a:path>
                <a:path w="1681479" h="1979295">
                  <a:moveTo>
                    <a:pt x="0" y="611124"/>
                  </a:moveTo>
                  <a:lnTo>
                    <a:pt x="0" y="1868423"/>
                  </a:lnTo>
                </a:path>
                <a:path w="1681479" h="1979295">
                  <a:moveTo>
                    <a:pt x="1291590" y="615695"/>
                  </a:moveTo>
                  <a:lnTo>
                    <a:pt x="1037844" y="1979040"/>
                  </a:lnTo>
                </a:path>
                <a:path w="1681479" h="1979295">
                  <a:moveTo>
                    <a:pt x="1680972" y="1866264"/>
                  </a:moveTo>
                  <a:lnTo>
                    <a:pt x="1290828" y="61569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24900" y="1932431"/>
              <a:ext cx="2220595" cy="2371090"/>
            </a:xfrm>
            <a:custGeom>
              <a:avLst/>
              <a:gdLst/>
              <a:ahLst/>
              <a:cxnLst/>
              <a:rect l="l" t="t" r="r" b="b"/>
              <a:pathLst>
                <a:path w="2220595" h="2371090">
                  <a:moveTo>
                    <a:pt x="525653" y="2118741"/>
                  </a:moveTo>
                  <a:lnTo>
                    <a:pt x="513334" y="2042414"/>
                  </a:lnTo>
                  <a:lnTo>
                    <a:pt x="487934" y="1988693"/>
                  </a:lnTo>
                  <a:lnTo>
                    <a:pt x="448691" y="1940687"/>
                  </a:lnTo>
                  <a:lnTo>
                    <a:pt x="398653" y="1903095"/>
                  </a:lnTo>
                  <a:lnTo>
                    <a:pt x="342519" y="1878711"/>
                  </a:lnTo>
                  <a:lnTo>
                    <a:pt x="282956" y="1867662"/>
                  </a:lnTo>
                  <a:lnTo>
                    <a:pt x="262890" y="1866900"/>
                  </a:lnTo>
                  <a:lnTo>
                    <a:pt x="202692" y="1873504"/>
                  </a:lnTo>
                  <a:lnTo>
                    <a:pt x="145161" y="1893443"/>
                  </a:lnTo>
                  <a:lnTo>
                    <a:pt x="92837" y="1926717"/>
                  </a:lnTo>
                  <a:lnTo>
                    <a:pt x="49276" y="1971929"/>
                  </a:lnTo>
                  <a:lnTo>
                    <a:pt x="19304" y="2023999"/>
                  </a:lnTo>
                  <a:lnTo>
                    <a:pt x="3048" y="2080260"/>
                  </a:lnTo>
                  <a:lnTo>
                    <a:pt x="0" y="2118741"/>
                  </a:lnTo>
                  <a:lnTo>
                    <a:pt x="762" y="2138172"/>
                  </a:lnTo>
                  <a:lnTo>
                    <a:pt x="12319" y="2195195"/>
                  </a:lnTo>
                  <a:lnTo>
                    <a:pt x="37719" y="2248916"/>
                  </a:lnTo>
                  <a:lnTo>
                    <a:pt x="76962" y="2296922"/>
                  </a:lnTo>
                  <a:lnTo>
                    <a:pt x="127000" y="2334514"/>
                  </a:lnTo>
                  <a:lnTo>
                    <a:pt x="183134" y="2358898"/>
                  </a:lnTo>
                  <a:lnTo>
                    <a:pt x="242697" y="2369947"/>
                  </a:lnTo>
                  <a:lnTo>
                    <a:pt x="262890" y="2370709"/>
                  </a:lnTo>
                  <a:lnTo>
                    <a:pt x="282956" y="2369947"/>
                  </a:lnTo>
                  <a:lnTo>
                    <a:pt x="342519" y="2358898"/>
                  </a:lnTo>
                  <a:lnTo>
                    <a:pt x="398653" y="2334514"/>
                  </a:lnTo>
                  <a:lnTo>
                    <a:pt x="448691" y="2296922"/>
                  </a:lnTo>
                  <a:lnTo>
                    <a:pt x="487934" y="2248916"/>
                  </a:lnTo>
                  <a:lnTo>
                    <a:pt x="513334" y="2195195"/>
                  </a:lnTo>
                  <a:lnTo>
                    <a:pt x="524891" y="2138172"/>
                  </a:lnTo>
                  <a:lnTo>
                    <a:pt x="525653" y="2118741"/>
                  </a:lnTo>
                  <a:close/>
                </a:path>
                <a:path w="2220595" h="2371090">
                  <a:moveTo>
                    <a:pt x="525653" y="867537"/>
                  </a:moveTo>
                  <a:lnTo>
                    <a:pt x="513334" y="791210"/>
                  </a:lnTo>
                  <a:lnTo>
                    <a:pt x="487934" y="737489"/>
                  </a:lnTo>
                  <a:lnTo>
                    <a:pt x="448691" y="689483"/>
                  </a:lnTo>
                  <a:lnTo>
                    <a:pt x="398653" y="651891"/>
                  </a:lnTo>
                  <a:lnTo>
                    <a:pt x="342519" y="627507"/>
                  </a:lnTo>
                  <a:lnTo>
                    <a:pt x="282956" y="616458"/>
                  </a:lnTo>
                  <a:lnTo>
                    <a:pt x="262890" y="615696"/>
                  </a:lnTo>
                  <a:lnTo>
                    <a:pt x="202692" y="622300"/>
                  </a:lnTo>
                  <a:lnTo>
                    <a:pt x="145161" y="642239"/>
                  </a:lnTo>
                  <a:lnTo>
                    <a:pt x="92837" y="675513"/>
                  </a:lnTo>
                  <a:lnTo>
                    <a:pt x="49276" y="720725"/>
                  </a:lnTo>
                  <a:lnTo>
                    <a:pt x="19304" y="772795"/>
                  </a:lnTo>
                  <a:lnTo>
                    <a:pt x="3048" y="829056"/>
                  </a:lnTo>
                  <a:lnTo>
                    <a:pt x="0" y="867537"/>
                  </a:lnTo>
                  <a:lnTo>
                    <a:pt x="762" y="886968"/>
                  </a:lnTo>
                  <a:lnTo>
                    <a:pt x="12319" y="943991"/>
                  </a:lnTo>
                  <a:lnTo>
                    <a:pt x="37719" y="997712"/>
                  </a:lnTo>
                  <a:lnTo>
                    <a:pt x="76962" y="1045718"/>
                  </a:lnTo>
                  <a:lnTo>
                    <a:pt x="127000" y="1083310"/>
                  </a:lnTo>
                  <a:lnTo>
                    <a:pt x="183134" y="1107694"/>
                  </a:lnTo>
                  <a:lnTo>
                    <a:pt x="242697" y="1118743"/>
                  </a:lnTo>
                  <a:lnTo>
                    <a:pt x="262890" y="1119505"/>
                  </a:lnTo>
                  <a:lnTo>
                    <a:pt x="282956" y="1118743"/>
                  </a:lnTo>
                  <a:lnTo>
                    <a:pt x="342519" y="1107694"/>
                  </a:lnTo>
                  <a:lnTo>
                    <a:pt x="398653" y="1083310"/>
                  </a:lnTo>
                  <a:lnTo>
                    <a:pt x="448691" y="1045718"/>
                  </a:lnTo>
                  <a:lnTo>
                    <a:pt x="487934" y="997712"/>
                  </a:lnTo>
                  <a:lnTo>
                    <a:pt x="513334" y="943991"/>
                  </a:lnTo>
                  <a:lnTo>
                    <a:pt x="524891" y="886968"/>
                  </a:lnTo>
                  <a:lnTo>
                    <a:pt x="525653" y="867537"/>
                  </a:lnTo>
                  <a:close/>
                </a:path>
                <a:path w="2220595" h="2371090">
                  <a:moveTo>
                    <a:pt x="1187069" y="251841"/>
                  </a:moveTo>
                  <a:lnTo>
                    <a:pt x="1174750" y="175514"/>
                  </a:lnTo>
                  <a:lnTo>
                    <a:pt x="1149350" y="121793"/>
                  </a:lnTo>
                  <a:lnTo>
                    <a:pt x="1110107" y="73787"/>
                  </a:lnTo>
                  <a:lnTo>
                    <a:pt x="1060069" y="36195"/>
                  </a:lnTo>
                  <a:lnTo>
                    <a:pt x="1003935" y="11811"/>
                  </a:lnTo>
                  <a:lnTo>
                    <a:pt x="944372" y="762"/>
                  </a:lnTo>
                  <a:lnTo>
                    <a:pt x="924306" y="0"/>
                  </a:lnTo>
                  <a:lnTo>
                    <a:pt x="864108" y="6604"/>
                  </a:lnTo>
                  <a:lnTo>
                    <a:pt x="806577" y="26543"/>
                  </a:lnTo>
                  <a:lnTo>
                    <a:pt x="754253" y="59817"/>
                  </a:lnTo>
                  <a:lnTo>
                    <a:pt x="710692" y="105029"/>
                  </a:lnTo>
                  <a:lnTo>
                    <a:pt x="680720" y="157099"/>
                  </a:lnTo>
                  <a:lnTo>
                    <a:pt x="664464" y="213360"/>
                  </a:lnTo>
                  <a:lnTo>
                    <a:pt x="661416" y="251841"/>
                  </a:lnTo>
                  <a:lnTo>
                    <a:pt x="662178" y="271272"/>
                  </a:lnTo>
                  <a:lnTo>
                    <a:pt x="673735" y="328295"/>
                  </a:lnTo>
                  <a:lnTo>
                    <a:pt x="699135" y="382016"/>
                  </a:lnTo>
                  <a:lnTo>
                    <a:pt x="738378" y="430022"/>
                  </a:lnTo>
                  <a:lnTo>
                    <a:pt x="788416" y="467614"/>
                  </a:lnTo>
                  <a:lnTo>
                    <a:pt x="844550" y="491998"/>
                  </a:lnTo>
                  <a:lnTo>
                    <a:pt x="904113" y="503047"/>
                  </a:lnTo>
                  <a:lnTo>
                    <a:pt x="924306" y="503809"/>
                  </a:lnTo>
                  <a:lnTo>
                    <a:pt x="944372" y="503047"/>
                  </a:lnTo>
                  <a:lnTo>
                    <a:pt x="1003935" y="491998"/>
                  </a:lnTo>
                  <a:lnTo>
                    <a:pt x="1060069" y="467614"/>
                  </a:lnTo>
                  <a:lnTo>
                    <a:pt x="1110107" y="430022"/>
                  </a:lnTo>
                  <a:lnTo>
                    <a:pt x="1149350" y="382016"/>
                  </a:lnTo>
                  <a:lnTo>
                    <a:pt x="1174750" y="328295"/>
                  </a:lnTo>
                  <a:lnTo>
                    <a:pt x="1186307" y="271272"/>
                  </a:lnTo>
                  <a:lnTo>
                    <a:pt x="1187069" y="251841"/>
                  </a:lnTo>
                  <a:close/>
                </a:path>
                <a:path w="2220595" h="2371090">
                  <a:moveTo>
                    <a:pt x="1577213" y="2118741"/>
                  </a:moveTo>
                  <a:lnTo>
                    <a:pt x="1564894" y="2042414"/>
                  </a:lnTo>
                  <a:lnTo>
                    <a:pt x="1539494" y="1988693"/>
                  </a:lnTo>
                  <a:lnTo>
                    <a:pt x="1500251" y="1940687"/>
                  </a:lnTo>
                  <a:lnTo>
                    <a:pt x="1450213" y="1903095"/>
                  </a:lnTo>
                  <a:lnTo>
                    <a:pt x="1394079" y="1878711"/>
                  </a:lnTo>
                  <a:lnTo>
                    <a:pt x="1334516" y="1867662"/>
                  </a:lnTo>
                  <a:lnTo>
                    <a:pt x="1314450" y="1866900"/>
                  </a:lnTo>
                  <a:lnTo>
                    <a:pt x="1254252" y="1873504"/>
                  </a:lnTo>
                  <a:lnTo>
                    <a:pt x="1196721" y="1893443"/>
                  </a:lnTo>
                  <a:lnTo>
                    <a:pt x="1144397" y="1926717"/>
                  </a:lnTo>
                  <a:lnTo>
                    <a:pt x="1100836" y="1971929"/>
                  </a:lnTo>
                  <a:lnTo>
                    <a:pt x="1070864" y="2023999"/>
                  </a:lnTo>
                  <a:lnTo>
                    <a:pt x="1054608" y="2080260"/>
                  </a:lnTo>
                  <a:lnTo>
                    <a:pt x="1051560" y="2118741"/>
                  </a:lnTo>
                  <a:lnTo>
                    <a:pt x="1052322" y="2138172"/>
                  </a:lnTo>
                  <a:lnTo>
                    <a:pt x="1063879" y="2195195"/>
                  </a:lnTo>
                  <a:lnTo>
                    <a:pt x="1089279" y="2248916"/>
                  </a:lnTo>
                  <a:lnTo>
                    <a:pt x="1128522" y="2296922"/>
                  </a:lnTo>
                  <a:lnTo>
                    <a:pt x="1178560" y="2334514"/>
                  </a:lnTo>
                  <a:lnTo>
                    <a:pt x="1234694" y="2358898"/>
                  </a:lnTo>
                  <a:lnTo>
                    <a:pt x="1294257" y="2369947"/>
                  </a:lnTo>
                  <a:lnTo>
                    <a:pt x="1314450" y="2370709"/>
                  </a:lnTo>
                  <a:lnTo>
                    <a:pt x="1334516" y="2369947"/>
                  </a:lnTo>
                  <a:lnTo>
                    <a:pt x="1394079" y="2358898"/>
                  </a:lnTo>
                  <a:lnTo>
                    <a:pt x="1450213" y="2334514"/>
                  </a:lnTo>
                  <a:lnTo>
                    <a:pt x="1500251" y="2296922"/>
                  </a:lnTo>
                  <a:lnTo>
                    <a:pt x="1539494" y="2248916"/>
                  </a:lnTo>
                  <a:lnTo>
                    <a:pt x="1564894" y="2195195"/>
                  </a:lnTo>
                  <a:lnTo>
                    <a:pt x="1576451" y="2138172"/>
                  </a:lnTo>
                  <a:lnTo>
                    <a:pt x="1577213" y="2118741"/>
                  </a:lnTo>
                  <a:close/>
                </a:path>
                <a:path w="2220595" h="2371090">
                  <a:moveTo>
                    <a:pt x="1830197" y="867537"/>
                  </a:moveTo>
                  <a:lnTo>
                    <a:pt x="1817878" y="791210"/>
                  </a:lnTo>
                  <a:lnTo>
                    <a:pt x="1792478" y="737489"/>
                  </a:lnTo>
                  <a:lnTo>
                    <a:pt x="1753235" y="689483"/>
                  </a:lnTo>
                  <a:lnTo>
                    <a:pt x="1703197" y="651891"/>
                  </a:lnTo>
                  <a:lnTo>
                    <a:pt x="1647063" y="627507"/>
                  </a:lnTo>
                  <a:lnTo>
                    <a:pt x="1587500" y="616458"/>
                  </a:lnTo>
                  <a:lnTo>
                    <a:pt x="1567434" y="615696"/>
                  </a:lnTo>
                  <a:lnTo>
                    <a:pt x="1507236" y="622300"/>
                  </a:lnTo>
                  <a:lnTo>
                    <a:pt x="1449705" y="642239"/>
                  </a:lnTo>
                  <a:lnTo>
                    <a:pt x="1397381" y="675513"/>
                  </a:lnTo>
                  <a:lnTo>
                    <a:pt x="1353820" y="720725"/>
                  </a:lnTo>
                  <a:lnTo>
                    <a:pt x="1323848" y="772795"/>
                  </a:lnTo>
                  <a:lnTo>
                    <a:pt x="1307592" y="829056"/>
                  </a:lnTo>
                  <a:lnTo>
                    <a:pt x="1304544" y="867537"/>
                  </a:lnTo>
                  <a:lnTo>
                    <a:pt x="1305306" y="886968"/>
                  </a:lnTo>
                  <a:lnTo>
                    <a:pt x="1316863" y="943991"/>
                  </a:lnTo>
                  <a:lnTo>
                    <a:pt x="1342263" y="997712"/>
                  </a:lnTo>
                  <a:lnTo>
                    <a:pt x="1381506" y="1045718"/>
                  </a:lnTo>
                  <a:lnTo>
                    <a:pt x="1431544" y="1083310"/>
                  </a:lnTo>
                  <a:lnTo>
                    <a:pt x="1487678" y="1107694"/>
                  </a:lnTo>
                  <a:lnTo>
                    <a:pt x="1547241" y="1118743"/>
                  </a:lnTo>
                  <a:lnTo>
                    <a:pt x="1567434" y="1119505"/>
                  </a:lnTo>
                  <a:lnTo>
                    <a:pt x="1587500" y="1118743"/>
                  </a:lnTo>
                  <a:lnTo>
                    <a:pt x="1647063" y="1107694"/>
                  </a:lnTo>
                  <a:lnTo>
                    <a:pt x="1703197" y="1083310"/>
                  </a:lnTo>
                  <a:lnTo>
                    <a:pt x="1753235" y="1045718"/>
                  </a:lnTo>
                  <a:lnTo>
                    <a:pt x="1792478" y="997712"/>
                  </a:lnTo>
                  <a:lnTo>
                    <a:pt x="1817878" y="943991"/>
                  </a:lnTo>
                  <a:lnTo>
                    <a:pt x="1829435" y="886968"/>
                  </a:lnTo>
                  <a:lnTo>
                    <a:pt x="1830197" y="867537"/>
                  </a:lnTo>
                  <a:close/>
                </a:path>
                <a:path w="2220595" h="2371090">
                  <a:moveTo>
                    <a:pt x="2220341" y="2118741"/>
                  </a:moveTo>
                  <a:lnTo>
                    <a:pt x="2208022" y="2042414"/>
                  </a:lnTo>
                  <a:lnTo>
                    <a:pt x="2182622" y="1988693"/>
                  </a:lnTo>
                  <a:lnTo>
                    <a:pt x="2143379" y="1940687"/>
                  </a:lnTo>
                  <a:lnTo>
                    <a:pt x="2093341" y="1903095"/>
                  </a:lnTo>
                  <a:lnTo>
                    <a:pt x="2037207" y="1878711"/>
                  </a:lnTo>
                  <a:lnTo>
                    <a:pt x="1977644" y="1867662"/>
                  </a:lnTo>
                  <a:lnTo>
                    <a:pt x="1957578" y="1866900"/>
                  </a:lnTo>
                  <a:lnTo>
                    <a:pt x="1897380" y="1873504"/>
                  </a:lnTo>
                  <a:lnTo>
                    <a:pt x="1839849" y="1893443"/>
                  </a:lnTo>
                  <a:lnTo>
                    <a:pt x="1787525" y="1926717"/>
                  </a:lnTo>
                  <a:lnTo>
                    <a:pt x="1743964" y="1971929"/>
                  </a:lnTo>
                  <a:lnTo>
                    <a:pt x="1713992" y="2023999"/>
                  </a:lnTo>
                  <a:lnTo>
                    <a:pt x="1697736" y="2080260"/>
                  </a:lnTo>
                  <a:lnTo>
                    <a:pt x="1694688" y="2118741"/>
                  </a:lnTo>
                  <a:lnTo>
                    <a:pt x="1695450" y="2138172"/>
                  </a:lnTo>
                  <a:lnTo>
                    <a:pt x="1707007" y="2195195"/>
                  </a:lnTo>
                  <a:lnTo>
                    <a:pt x="1732407" y="2248916"/>
                  </a:lnTo>
                  <a:lnTo>
                    <a:pt x="1771650" y="2296922"/>
                  </a:lnTo>
                  <a:lnTo>
                    <a:pt x="1821688" y="2334514"/>
                  </a:lnTo>
                  <a:lnTo>
                    <a:pt x="1877822" y="2358898"/>
                  </a:lnTo>
                  <a:lnTo>
                    <a:pt x="1937385" y="2369947"/>
                  </a:lnTo>
                  <a:lnTo>
                    <a:pt x="1957578" y="2370709"/>
                  </a:lnTo>
                  <a:lnTo>
                    <a:pt x="1977644" y="2369947"/>
                  </a:lnTo>
                  <a:lnTo>
                    <a:pt x="2037207" y="2358898"/>
                  </a:lnTo>
                  <a:lnTo>
                    <a:pt x="2093341" y="2334514"/>
                  </a:lnTo>
                  <a:lnTo>
                    <a:pt x="2143379" y="2296922"/>
                  </a:lnTo>
                  <a:lnTo>
                    <a:pt x="2182622" y="2248916"/>
                  </a:lnTo>
                  <a:lnTo>
                    <a:pt x="2208022" y="2195195"/>
                  </a:lnTo>
                  <a:lnTo>
                    <a:pt x="2219579" y="2138172"/>
                  </a:lnTo>
                  <a:lnTo>
                    <a:pt x="2220341" y="2118741"/>
                  </a:lnTo>
                  <a:close/>
                </a:path>
              </a:pathLst>
            </a:custGeom>
            <a:solidFill>
              <a:srgbClr val="EDC2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6004" y="2781928"/>
            <a:ext cx="2876297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5" dirty="0">
                <a:latin typeface="+mn-lt"/>
              </a:rPr>
              <a:t>Node-</a:t>
            </a:r>
            <a:r>
              <a:rPr spc="165" dirty="0">
                <a:latin typeface="+mn-lt"/>
              </a:rPr>
              <a:t>link</a:t>
            </a:r>
            <a:r>
              <a:rPr spc="-25" dirty="0">
                <a:latin typeface="+mn-lt"/>
              </a:rPr>
              <a:t> </a:t>
            </a:r>
            <a:r>
              <a:rPr spc="210" dirty="0">
                <a:latin typeface="+mn-lt"/>
              </a:rPr>
              <a:t>tree</a:t>
            </a:r>
            <a:r>
              <a:rPr spc="-45" dirty="0">
                <a:latin typeface="+mn-lt"/>
              </a:rPr>
              <a:t> </a:t>
            </a:r>
            <a:r>
              <a:rPr spc="105" dirty="0">
                <a:latin typeface="+mn-lt"/>
              </a:rPr>
              <a:t>diagrams</a:t>
            </a:r>
            <a:endParaRPr dirty="0">
              <a:latin typeface="+mn-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3385" y="811721"/>
            <a:ext cx="4992579" cy="31162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distributed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space,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connected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straight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curved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104139" indent="-228600">
              <a:lnSpc>
                <a:spcPts val="2590"/>
              </a:lnSpc>
              <a:spcBef>
                <a:spcPts val="159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Typical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approach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2D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 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apart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breadth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depth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1156970" indent="-228600">
              <a:lnSpc>
                <a:spcPts val="2590"/>
              </a:lnSpc>
              <a:spcBef>
                <a:spcPts val="1540"/>
              </a:spcBef>
              <a:buChar char="•"/>
              <a:tabLst>
                <a:tab pos="241300" algn="l"/>
              </a:tabLst>
            </a:pP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Often,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communicate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hierarchical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orientation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4361" y="4504462"/>
            <a:ext cx="7185952" cy="20311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087" y="100013"/>
            <a:ext cx="3125458" cy="667512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772571" y="1593272"/>
            <a:ext cx="6341248" cy="5264727"/>
            <a:chOff x="3926676" y="1395422"/>
            <a:chExt cx="8201659" cy="5462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6676" y="1395422"/>
              <a:ext cx="8201250" cy="54625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57644" y="6644639"/>
              <a:ext cx="1818639" cy="213360"/>
            </a:xfrm>
            <a:custGeom>
              <a:avLst/>
              <a:gdLst/>
              <a:ahLst/>
              <a:cxnLst/>
              <a:rect l="l" t="t" r="r" b="b"/>
              <a:pathLst>
                <a:path w="1818640" h="213359">
                  <a:moveTo>
                    <a:pt x="1818131" y="0"/>
                  </a:moveTo>
                  <a:lnTo>
                    <a:pt x="0" y="0"/>
                  </a:lnTo>
                  <a:lnTo>
                    <a:pt x="0" y="213359"/>
                  </a:lnTo>
                  <a:lnTo>
                    <a:pt x="1818131" y="213359"/>
                  </a:lnTo>
                  <a:lnTo>
                    <a:pt x="1818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10244138" y="100013"/>
            <a:ext cx="1947862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80" dirty="0"/>
              <a:t>Tidy</a:t>
            </a:r>
            <a:r>
              <a:rPr sz="3200" spc="-65" dirty="0"/>
              <a:t> </a:t>
            </a:r>
            <a:r>
              <a:rPr sz="3200" spc="110" dirty="0"/>
              <a:t>Tree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7827818" y="100013"/>
            <a:ext cx="4176095" cy="4088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43815" indent="-368935">
              <a:spcBef>
                <a:spcPts val="100"/>
              </a:spcBef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https://bl.ocks.org/mbostock/4339184</a:t>
            </a:r>
            <a:r>
              <a:rPr sz="2400" spc="500" dirty="0">
                <a:solidFill>
                  <a:srgbClr val="0462C1"/>
                </a:solidFill>
                <a:latin typeface="Arial"/>
                <a:cs typeface="Arial"/>
              </a:rPr>
              <a:t>  </a:t>
            </a:r>
            <a:endParaRPr lang="en-US" sz="2400" spc="500" dirty="0">
              <a:solidFill>
                <a:srgbClr val="0462C1"/>
              </a:solidFill>
              <a:latin typeface="Arial"/>
              <a:cs typeface="Arial"/>
            </a:endParaRPr>
          </a:p>
          <a:p>
            <a:pPr marL="381000" marR="43815" indent="-368935">
              <a:spcBef>
                <a:spcPts val="100"/>
              </a:spcBef>
            </a:pPr>
            <a:r>
              <a:rPr sz="2400" spc="10" dirty="0">
                <a:solidFill>
                  <a:srgbClr val="7E7E7E"/>
                </a:solidFill>
                <a:latin typeface="Arial"/>
                <a:cs typeface="Arial"/>
              </a:rPr>
              <a:t>Imple</a:t>
            </a:r>
            <a:r>
              <a:rPr lang="en-US" sz="2400" spc="10" dirty="0">
                <a:solidFill>
                  <a:srgbClr val="7E7E7E"/>
                </a:solidFill>
                <a:latin typeface="Arial"/>
                <a:cs typeface="Arial"/>
              </a:rPr>
              <a:t>m</a:t>
            </a:r>
            <a:r>
              <a:rPr sz="2400" spc="10" dirty="0">
                <a:solidFill>
                  <a:srgbClr val="7E7E7E"/>
                </a:solidFill>
                <a:latin typeface="Arial"/>
                <a:cs typeface="Arial"/>
              </a:rPr>
              <a:t>ents</a:t>
            </a:r>
            <a:r>
              <a:rPr sz="2400" spc="2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sz="2400" spc="2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 err="1">
                <a:solidFill>
                  <a:srgbClr val="7E7E7E"/>
                </a:solidFill>
                <a:latin typeface="Arial"/>
                <a:cs typeface="Arial"/>
              </a:rPr>
              <a:t>Reingold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-</a:t>
            </a:r>
            <a:r>
              <a:rPr sz="2400" spc="-10" dirty="0">
                <a:solidFill>
                  <a:srgbClr val="7E7E7E"/>
                </a:solidFill>
                <a:latin typeface="Arial"/>
                <a:cs typeface="Arial"/>
              </a:rPr>
              <a:t>Tilford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r>
              <a:rPr sz="2400" spc="7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7E7E7E"/>
                </a:solidFill>
                <a:latin typeface="Arial"/>
                <a:cs typeface="Arial"/>
              </a:rPr>
              <a:t>for</a:t>
            </a:r>
            <a:r>
              <a:rPr sz="2400" spc="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efficient,</a:t>
            </a:r>
            <a:r>
              <a:rPr sz="2400" spc="114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7E7E7E"/>
                </a:solidFill>
                <a:latin typeface="Arial"/>
                <a:cs typeface="Arial"/>
              </a:rPr>
              <a:t>tidy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7E7E7E"/>
                </a:solidFill>
                <a:latin typeface="Arial"/>
                <a:cs typeface="Arial"/>
              </a:rPr>
              <a:t>arrangement</a:t>
            </a:r>
            <a:r>
              <a:rPr sz="2400" spc="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sz="2400" spc="1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7E7E7E"/>
                </a:solidFill>
                <a:latin typeface="Arial"/>
                <a:cs typeface="Arial"/>
              </a:rPr>
              <a:t>layered</a:t>
            </a:r>
            <a:r>
              <a:rPr sz="2400" spc="9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7E7E7E"/>
                </a:solidFill>
                <a:latin typeface="Arial"/>
                <a:cs typeface="Arial"/>
              </a:rPr>
              <a:t>nodes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400" dirty="0">
              <a:latin typeface="Arial"/>
              <a:cs typeface="Arial"/>
            </a:endParaRPr>
          </a:p>
          <a:p>
            <a:pPr marL="381000" marR="5080"/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Depth</a:t>
            </a:r>
            <a:r>
              <a:rPr sz="2400" spc="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sz="2400" spc="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nodes</a:t>
            </a:r>
            <a:r>
              <a:rPr lang="en-US" sz="2400" spc="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7E7E7E"/>
                </a:solidFill>
                <a:latin typeface="Arial"/>
                <a:cs typeface="Arial"/>
              </a:rPr>
              <a:t>computed</a:t>
            </a:r>
            <a:r>
              <a:rPr sz="2400" spc="8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7E7E7E"/>
                </a:solidFill>
                <a:latin typeface="Arial"/>
                <a:cs typeface="Arial"/>
              </a:rPr>
              <a:t>by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distance</a:t>
            </a:r>
            <a:r>
              <a:rPr sz="2400" spc="1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7E7E7E"/>
                </a:solidFill>
                <a:latin typeface="Arial"/>
                <a:cs typeface="Arial"/>
              </a:rPr>
              <a:t>from</a:t>
            </a:r>
            <a:r>
              <a:rPr sz="2400" spc="114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sz="2400" spc="1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root,</a:t>
            </a:r>
            <a:r>
              <a:rPr sz="2400" spc="1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leading</a:t>
            </a:r>
            <a:r>
              <a:rPr sz="2400" spc="1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7E7E7E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2400" spc="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7E7E7E"/>
                </a:solidFill>
                <a:latin typeface="Arial"/>
                <a:cs typeface="Arial"/>
              </a:rPr>
              <a:t>ragged</a:t>
            </a:r>
            <a:r>
              <a:rPr sz="2400" spc="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7E7E7E"/>
                </a:solidFill>
                <a:latin typeface="Arial"/>
                <a:cs typeface="Arial"/>
              </a:rPr>
              <a:t>appearance.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99DDCA4-AD32-F518-39A2-D3820E984DBC}"/>
              </a:ext>
            </a:extLst>
          </p:cNvPr>
          <p:cNvSpPr txBox="1">
            <a:spLocks/>
          </p:cNvSpPr>
          <p:nvPr/>
        </p:nvSpPr>
        <p:spPr>
          <a:xfrm>
            <a:off x="4132533" y="357188"/>
            <a:ext cx="2876297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Tidy Tree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5561" y="953816"/>
            <a:ext cx="4932207" cy="5179565"/>
            <a:chOff x="539870" y="725492"/>
            <a:chExt cx="4996784" cy="5399327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309" y="725492"/>
              <a:ext cx="4172443" cy="300063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870" y="3883762"/>
              <a:ext cx="2491228" cy="22410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9002" y="3966110"/>
              <a:ext cx="2127652" cy="203280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631868" y="335426"/>
            <a:ext cx="3103572" cy="4088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Common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that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represent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data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referred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 “graphs”,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“graph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visualizations”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buChar char="•"/>
              <a:tabLst>
                <a:tab pos="47244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buChar char="•"/>
              <a:tabLst>
                <a:tab pos="47244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Line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spcBef>
                <a:spcPts val="5"/>
              </a:spcBef>
              <a:buChar char="•"/>
              <a:tabLst>
                <a:tab pos="47244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Pie</a:t>
            </a:r>
            <a:r>
              <a:rPr sz="2400" spc="-1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charts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72440" indent="-286385">
              <a:lnSpc>
                <a:spcPct val="100000"/>
              </a:lnSpc>
              <a:buChar char="•"/>
              <a:tabLst>
                <a:tab pos="472440" algn="l"/>
              </a:tabLst>
            </a:pP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Etc.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6561" y="2868590"/>
            <a:ext cx="170815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dirty="0"/>
              <a:t>Graph</a:t>
            </a:r>
            <a:r>
              <a:rPr lang="en-US" sz="3600" spc="75" dirty="0"/>
              <a:t> (</a:t>
            </a:r>
            <a:r>
              <a:rPr lang="en-US" sz="3600" spc="75" dirty="0" err="1"/>
              <a:t>defn</a:t>
            </a:r>
            <a:r>
              <a:rPr lang="en-US" sz="3600" spc="75" dirty="0"/>
              <a:t>.)</a:t>
            </a:r>
            <a:endParaRPr sz="3600" dirty="0"/>
          </a:p>
        </p:txBody>
      </p:sp>
      <p:sp>
        <p:nvSpPr>
          <p:cNvPr id="9" name="object 9"/>
          <p:cNvSpPr txBox="1"/>
          <p:nvPr/>
        </p:nvSpPr>
        <p:spPr>
          <a:xfrm>
            <a:off x="8631867" y="4801849"/>
            <a:ext cx="310357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However, graph is also a type of data.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110" y="259183"/>
            <a:ext cx="5684684" cy="63521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61499" y="125462"/>
            <a:ext cx="2730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Arial"/>
                <a:cs typeface="Arial"/>
                <a:hlinkClick r:id="rId3"/>
              </a:rPr>
              <a:t>https://bl.ocks.org/mbostock/4063550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807707" y="1249450"/>
            <a:ext cx="5384800" cy="5608955"/>
            <a:chOff x="6807707" y="1249450"/>
            <a:chExt cx="5384800" cy="560895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7707" y="1249450"/>
              <a:ext cx="5384292" cy="56085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07680" y="6268211"/>
              <a:ext cx="2367280" cy="589915"/>
            </a:xfrm>
            <a:custGeom>
              <a:avLst/>
              <a:gdLst/>
              <a:ahLst/>
              <a:cxnLst/>
              <a:rect l="l" t="t" r="r" b="b"/>
              <a:pathLst>
                <a:path w="2367279" h="589915">
                  <a:moveTo>
                    <a:pt x="2366772" y="509016"/>
                  </a:moveTo>
                  <a:lnTo>
                    <a:pt x="1524000" y="509016"/>
                  </a:lnTo>
                  <a:lnTo>
                    <a:pt x="1524000" y="112776"/>
                  </a:lnTo>
                  <a:lnTo>
                    <a:pt x="376428" y="112776"/>
                  </a:lnTo>
                  <a:lnTo>
                    <a:pt x="376428" y="0"/>
                  </a:lnTo>
                  <a:lnTo>
                    <a:pt x="0" y="0"/>
                  </a:lnTo>
                  <a:lnTo>
                    <a:pt x="0" y="589788"/>
                  </a:lnTo>
                  <a:lnTo>
                    <a:pt x="376428" y="589788"/>
                  </a:lnTo>
                  <a:lnTo>
                    <a:pt x="1325880" y="589788"/>
                  </a:lnTo>
                  <a:lnTo>
                    <a:pt x="1524000" y="589788"/>
                  </a:lnTo>
                  <a:lnTo>
                    <a:pt x="2366772" y="589788"/>
                  </a:lnTo>
                  <a:lnTo>
                    <a:pt x="2366772" y="5090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5">
            <a:extLst>
              <a:ext uri="{FF2B5EF4-FFF2-40B4-BE49-F238E27FC236}">
                <a16:creationId xmlns:a16="http://schemas.microsoft.com/office/drawing/2014/main" id="{454524E5-30D2-73C8-C5EC-69F64D74A70B}"/>
              </a:ext>
            </a:extLst>
          </p:cNvPr>
          <p:cNvSpPr txBox="1">
            <a:spLocks/>
          </p:cNvSpPr>
          <p:nvPr/>
        </p:nvSpPr>
        <p:spPr>
          <a:xfrm>
            <a:off x="5074642" y="229732"/>
            <a:ext cx="4581976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10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Radial Tidy Tree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570" y="2815999"/>
            <a:ext cx="3219520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5" dirty="0" err="1">
                <a:latin typeface="+mn-lt"/>
              </a:rPr>
              <a:t>Reingold</a:t>
            </a:r>
            <a:r>
              <a:rPr spc="55" dirty="0">
                <a:latin typeface="+mn-lt"/>
              </a:rPr>
              <a:t>-</a:t>
            </a:r>
            <a:r>
              <a:rPr spc="105" dirty="0">
                <a:latin typeface="+mn-lt"/>
              </a:rPr>
              <a:t>Tilford</a:t>
            </a:r>
            <a:r>
              <a:rPr spc="80" dirty="0">
                <a:latin typeface="+mn-lt"/>
              </a:rPr>
              <a:t> </a:t>
            </a:r>
            <a:r>
              <a:rPr spc="155" dirty="0">
                <a:latin typeface="+mn-lt"/>
              </a:rPr>
              <a:t>algorithm</a:t>
            </a:r>
            <a:endParaRPr dirty="0"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8711" y="752513"/>
            <a:ext cx="7005955" cy="3933128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50"/>
              </a:spcBef>
              <a:buChar char="•"/>
              <a:tabLst>
                <a:tab pos="240665" algn="l"/>
              </a:tabLst>
            </a:pP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Bottom-</a:t>
            </a:r>
            <a:r>
              <a:rPr sz="2400" spc="1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up</a:t>
            </a:r>
            <a:r>
              <a:rPr sz="2400" spc="1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recursive</a:t>
            </a:r>
            <a:r>
              <a:rPr sz="2400" spc="1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approach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9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Repeatedly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divide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by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leaf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count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parent,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make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sure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subtrees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60"/>
              </a:spcBef>
              <a:buChar char="•"/>
              <a:tabLst>
                <a:tab pos="240665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Make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smarter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8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Maximize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density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symmetry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Clearly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encode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depth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level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edge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crossings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Pack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subtrees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closely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possible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+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Centers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parent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over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subtrees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44812" y="2815999"/>
            <a:ext cx="3886200" cy="3886200"/>
            <a:chOff x="8081771" y="2339339"/>
            <a:chExt cx="3886200" cy="3886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1771" y="4777739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9" y="4777739"/>
              <a:ext cx="2286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4168139"/>
              <a:ext cx="228600" cy="228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3558539"/>
              <a:ext cx="228600" cy="228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0571" y="2339339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2948939"/>
              <a:ext cx="228600" cy="228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496043" y="2534411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447928" y="0"/>
                  </a:moveTo>
                  <a:lnTo>
                    <a:pt x="0" y="4479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3558539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415271" y="3177539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3810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879" y="3558539"/>
              <a:ext cx="228600" cy="228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496043" y="31440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44792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4168139"/>
              <a:ext cx="228600" cy="228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009887" y="3753611"/>
              <a:ext cx="325755" cy="448309"/>
            </a:xfrm>
            <a:custGeom>
              <a:avLst/>
              <a:gdLst/>
              <a:ahLst/>
              <a:cxnLst/>
              <a:rect l="l" t="t" r="r" b="b"/>
              <a:pathLst>
                <a:path w="325754" h="448310">
                  <a:moveTo>
                    <a:pt x="325500" y="447929"/>
                  </a:moveTo>
                  <a:lnTo>
                    <a:pt x="80771" y="0"/>
                  </a:lnTo>
                </a:path>
                <a:path w="325754" h="448310">
                  <a:moveTo>
                    <a:pt x="0" y="414527"/>
                  </a:moveTo>
                  <a:lnTo>
                    <a:pt x="0" y="33527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4777739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9" y="4168139"/>
              <a:ext cx="228600" cy="228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683751" y="43632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44792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587" y="5387339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0971" y="5387339"/>
              <a:ext cx="228600" cy="2286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090659" y="49728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0" y="0"/>
                  </a:moveTo>
                  <a:lnTo>
                    <a:pt x="244729" y="4479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07879" y="5996939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0971" y="5996939"/>
              <a:ext cx="228600" cy="2286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415271" y="5582411"/>
              <a:ext cx="325755" cy="448309"/>
            </a:xfrm>
            <a:custGeom>
              <a:avLst/>
              <a:gdLst/>
              <a:ahLst/>
              <a:cxnLst/>
              <a:rect l="l" t="t" r="r" b="b"/>
              <a:pathLst>
                <a:path w="325754" h="448310">
                  <a:moveTo>
                    <a:pt x="325500" y="447954"/>
                  </a:moveTo>
                  <a:lnTo>
                    <a:pt x="80772" y="0"/>
                  </a:lnTo>
                </a:path>
                <a:path w="325754" h="448310">
                  <a:moveTo>
                    <a:pt x="0" y="414528"/>
                  </a:moveTo>
                  <a:lnTo>
                    <a:pt x="0" y="335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95587" y="5996939"/>
              <a:ext cx="228600" cy="2286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009887" y="5006339"/>
              <a:ext cx="325755" cy="1024255"/>
            </a:xfrm>
            <a:custGeom>
              <a:avLst/>
              <a:gdLst/>
              <a:ahLst/>
              <a:cxnLst/>
              <a:rect l="l" t="t" r="r" b="b"/>
              <a:pathLst>
                <a:path w="325754" h="1024254">
                  <a:moveTo>
                    <a:pt x="80771" y="1024026"/>
                  </a:moveTo>
                  <a:lnTo>
                    <a:pt x="325500" y="576072"/>
                  </a:lnTo>
                </a:path>
                <a:path w="325754" h="1024254">
                  <a:moveTo>
                    <a:pt x="0" y="3810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9" y="5387339"/>
              <a:ext cx="228600" cy="2286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276843" y="3144011"/>
              <a:ext cx="1058545" cy="2277110"/>
            </a:xfrm>
            <a:custGeom>
              <a:avLst/>
              <a:gdLst/>
              <a:ahLst/>
              <a:cxnLst/>
              <a:rect l="l" t="t" r="r" b="b"/>
              <a:pathLst>
                <a:path w="1058545" h="2277110">
                  <a:moveTo>
                    <a:pt x="406907" y="2276729"/>
                  </a:moveTo>
                  <a:lnTo>
                    <a:pt x="651636" y="1828800"/>
                  </a:lnTo>
                </a:path>
                <a:path w="1058545" h="2277110">
                  <a:moveTo>
                    <a:pt x="326135" y="1633727"/>
                  </a:moveTo>
                  <a:lnTo>
                    <a:pt x="326135" y="1252727"/>
                  </a:lnTo>
                </a:path>
                <a:path w="1058545" h="2277110">
                  <a:moveTo>
                    <a:pt x="0" y="1667129"/>
                  </a:moveTo>
                  <a:lnTo>
                    <a:pt x="244728" y="1219200"/>
                  </a:lnTo>
                </a:path>
                <a:path w="1058545" h="2277110">
                  <a:moveTo>
                    <a:pt x="406907" y="1057529"/>
                  </a:moveTo>
                  <a:lnTo>
                    <a:pt x="651636" y="609600"/>
                  </a:lnTo>
                </a:path>
                <a:path w="1058545" h="2277110">
                  <a:moveTo>
                    <a:pt x="813815" y="447928"/>
                  </a:moveTo>
                  <a:lnTo>
                    <a:pt x="1058545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2948939"/>
              <a:ext cx="228600" cy="2286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0105643" y="2534411"/>
              <a:ext cx="448309" cy="448309"/>
            </a:xfrm>
            <a:custGeom>
              <a:avLst/>
              <a:gdLst/>
              <a:ahLst/>
              <a:cxnLst/>
              <a:rect l="l" t="t" r="r" b="b"/>
              <a:pathLst>
                <a:path w="448309" h="448310">
                  <a:moveTo>
                    <a:pt x="447928" y="44792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3558539"/>
              <a:ext cx="228600" cy="2286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3558539"/>
              <a:ext cx="228600" cy="2286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715243" y="31440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0" y="0"/>
                  </a:moveTo>
                  <a:lnTo>
                    <a:pt x="244728" y="4479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3987" y="4168139"/>
              <a:ext cx="228600" cy="2286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4168139"/>
              <a:ext cx="228600" cy="2286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122151" y="37536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44792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3987" y="4777739"/>
              <a:ext cx="228600" cy="2286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448287" y="4396739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9371" y="4777739"/>
              <a:ext cx="228600" cy="2286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529059" y="43632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0" y="0"/>
                  </a:moveTo>
                  <a:lnTo>
                    <a:pt x="244729" y="447929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4777739"/>
              <a:ext cx="228600" cy="228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1122151" y="43632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0"/>
                  </a:moveTo>
                  <a:lnTo>
                    <a:pt x="0" y="447929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5387339"/>
              <a:ext cx="228600" cy="2286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7079" y="5387339"/>
              <a:ext cx="228600" cy="2286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715243" y="49728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8" y="0"/>
                  </a:moveTo>
                  <a:lnTo>
                    <a:pt x="0" y="447928"/>
                  </a:lnTo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4787" y="5996939"/>
              <a:ext cx="228600" cy="228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0171" y="5996939"/>
              <a:ext cx="228600" cy="2286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0309859" y="5582411"/>
              <a:ext cx="325120" cy="448309"/>
            </a:xfrm>
            <a:custGeom>
              <a:avLst/>
              <a:gdLst/>
              <a:ahLst/>
              <a:cxnLst/>
              <a:rect l="l" t="t" r="r" b="b"/>
              <a:pathLst>
                <a:path w="325120" h="448310">
                  <a:moveTo>
                    <a:pt x="244729" y="0"/>
                  </a:moveTo>
                  <a:lnTo>
                    <a:pt x="0" y="447954"/>
                  </a:lnTo>
                </a:path>
                <a:path w="325120" h="448310">
                  <a:moveTo>
                    <a:pt x="324612" y="33528"/>
                  </a:moveTo>
                  <a:lnTo>
                    <a:pt x="324612" y="414528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27079" y="5996939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715243" y="5006339"/>
              <a:ext cx="326390" cy="1024255"/>
            </a:xfrm>
            <a:custGeom>
              <a:avLst/>
              <a:gdLst/>
              <a:ahLst/>
              <a:cxnLst/>
              <a:rect l="l" t="t" r="r" b="b"/>
              <a:pathLst>
                <a:path w="326390" h="1024254">
                  <a:moveTo>
                    <a:pt x="0" y="576072"/>
                  </a:moveTo>
                  <a:lnTo>
                    <a:pt x="244728" y="1024026"/>
                  </a:lnTo>
                </a:path>
                <a:path w="326390" h="1024254">
                  <a:moveTo>
                    <a:pt x="326135" y="0"/>
                  </a:moveTo>
                  <a:lnTo>
                    <a:pt x="326135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33987" y="5387339"/>
              <a:ext cx="228600" cy="228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1041379" y="3787139"/>
              <a:ext cx="325755" cy="1633855"/>
            </a:xfrm>
            <a:custGeom>
              <a:avLst/>
              <a:gdLst/>
              <a:ahLst/>
              <a:cxnLst/>
              <a:rect l="l" t="t" r="r" b="b"/>
              <a:pathLst>
                <a:path w="325754" h="1633854">
                  <a:moveTo>
                    <a:pt x="80772" y="1185672"/>
                  </a:moveTo>
                  <a:lnTo>
                    <a:pt x="325500" y="1633601"/>
                  </a:lnTo>
                </a:path>
                <a:path w="325754" h="1633854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20171" y="4168139"/>
              <a:ext cx="228600" cy="228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0634471" y="3177539"/>
              <a:ext cx="325755" cy="1024255"/>
            </a:xfrm>
            <a:custGeom>
              <a:avLst/>
              <a:gdLst/>
              <a:ahLst/>
              <a:cxnLst/>
              <a:rect l="l" t="t" r="r" b="b"/>
              <a:pathLst>
                <a:path w="325754" h="1024254">
                  <a:moveTo>
                    <a:pt x="80772" y="1024001"/>
                  </a:moveTo>
                  <a:lnTo>
                    <a:pt x="325500" y="576072"/>
                  </a:lnTo>
                </a:path>
                <a:path w="325754" h="1024254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127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4787" y="3558539"/>
              <a:ext cx="228600" cy="2286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0309859" y="3144011"/>
              <a:ext cx="245110" cy="448309"/>
            </a:xfrm>
            <a:custGeom>
              <a:avLst/>
              <a:gdLst/>
              <a:ahLst/>
              <a:cxnLst/>
              <a:rect l="l" t="t" r="r" b="b"/>
              <a:pathLst>
                <a:path w="245109" h="448310">
                  <a:moveTo>
                    <a:pt x="244729" y="0"/>
                  </a:moveTo>
                  <a:lnTo>
                    <a:pt x="0" y="447928"/>
                  </a:lnTo>
                </a:path>
              </a:pathLst>
            </a:custGeom>
            <a:ln w="1269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83910" y="1350987"/>
            <a:ext cx="3564701" cy="4454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Space-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filling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variant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node-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link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diagrams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5080" indent="-228600">
              <a:lnSpc>
                <a:spcPts val="2590"/>
              </a:lnSpc>
              <a:spcBef>
                <a:spcPts val="1590"/>
              </a:spcBef>
              <a:buChar char="•"/>
              <a:tabLst>
                <a:tab pos="241300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solid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areas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(arcs </a:t>
            </a:r>
            <a:r>
              <a:rPr sz="2400" spc="1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 marR="106680" indent="-228600">
              <a:lnSpc>
                <a:spcPts val="2590"/>
              </a:lnSpc>
              <a:spcBef>
                <a:spcPts val="1540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Placement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adjacent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reveals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place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hierarchy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Root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at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top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center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Leaf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bottom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98931" y="849986"/>
            <a:ext cx="5187499" cy="5158027"/>
            <a:chOff x="6146291" y="466918"/>
            <a:chExt cx="5677535" cy="60559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3261" y="466918"/>
              <a:ext cx="4980153" cy="24898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6291" y="2755391"/>
              <a:ext cx="3901440" cy="376732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295890" y="3003550"/>
            <a:ext cx="1454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Icicle</a:t>
            </a:r>
            <a:r>
              <a:rPr sz="1200" b="1" spc="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1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(above)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90635" y="6143650"/>
            <a:ext cx="15570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Sunburst</a:t>
            </a:r>
            <a:r>
              <a:rPr sz="1200" b="1" spc="1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1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(left)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621" y="6248107"/>
            <a:ext cx="741712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</a:t>
            </a:r>
            <a:r>
              <a:rPr sz="2400" b="1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problem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run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out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(screen)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space?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8A0E921-EDA7-2BD7-A2D1-F1748E3EE06D}"/>
              </a:ext>
            </a:extLst>
          </p:cNvPr>
          <p:cNvSpPr txBox="1">
            <a:spLocks/>
          </p:cNvSpPr>
          <p:nvPr/>
        </p:nvSpPr>
        <p:spPr>
          <a:xfrm>
            <a:off x="105570" y="2539000"/>
            <a:ext cx="3219520" cy="167417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55" dirty="0">
                <a:latin typeface="+mn-lt"/>
              </a:rPr>
              <a:t>Layered (adjacency) diagrams</a:t>
            </a:r>
            <a:endParaRPr lang="en-US" dirty="0">
              <a:latin typeface="+mn-lt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56289" y="1028887"/>
            <a:ext cx="4171950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 </a:t>
            </a:r>
            <a:r>
              <a:rPr sz="2400" spc="1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show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parent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2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child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relationships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60"/>
              </a:spcBef>
              <a:buChar char="•"/>
              <a:tabLst>
                <a:tab pos="240665" algn="l"/>
              </a:tabLst>
            </a:pP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Potentially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lot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scrolling!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0645" y="1028887"/>
            <a:ext cx="6095626" cy="48002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12322" y="6245057"/>
            <a:ext cx="94652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Question:</a:t>
            </a:r>
            <a:r>
              <a:rPr sz="2400" b="1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where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does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this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indented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representation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appear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D635355-EB52-A62D-64AF-1EBBBE84D2DD}"/>
              </a:ext>
            </a:extLst>
          </p:cNvPr>
          <p:cNvSpPr txBox="1">
            <a:spLocks/>
          </p:cNvSpPr>
          <p:nvPr/>
        </p:nvSpPr>
        <p:spPr>
          <a:xfrm>
            <a:off x="105570" y="3092997"/>
            <a:ext cx="3219520" cy="56618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55" dirty="0">
                <a:latin typeface="+mn-lt"/>
              </a:rPr>
              <a:t>Indentation</a:t>
            </a:r>
            <a:endParaRPr lang="en-US" dirty="0">
              <a:latin typeface="+mn-lt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10535" y="885571"/>
            <a:ext cx="4696460" cy="31906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2740"/>
              </a:lnSpc>
              <a:spcBef>
                <a:spcPts val="100"/>
              </a:spcBef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Encodes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using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1300">
              <a:lnSpc>
                <a:spcPts val="2740"/>
              </a:lnSpc>
            </a:pPr>
            <a:r>
              <a:rPr sz="2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spatial</a:t>
            </a:r>
            <a:r>
              <a:rPr sz="2400" i="1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i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enclosure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95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Enclosure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indicates</a:t>
            </a:r>
            <a:r>
              <a:rPr sz="2400" spc="1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hierarchy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Char char="•"/>
              <a:tabLst>
                <a:tab pos="2406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Benefits: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Provides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single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view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entire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Char char="•"/>
              <a:tabLst>
                <a:tab pos="6985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Easier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spot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small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large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2475" y="4837250"/>
            <a:ext cx="41084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5" dirty="0">
                <a:latin typeface="Arial"/>
                <a:cs typeface="Arial"/>
              </a:rPr>
              <a:t>=</a:t>
            </a:r>
            <a:endParaRPr sz="52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15514" y="4436315"/>
            <a:ext cx="1735455" cy="1770380"/>
            <a:chOff x="6625081" y="2203704"/>
            <a:chExt cx="1735455" cy="1770380"/>
          </a:xfrm>
        </p:grpSpPr>
        <p:sp>
          <p:nvSpPr>
            <p:cNvPr id="6" name="object 6"/>
            <p:cNvSpPr/>
            <p:nvPr/>
          </p:nvSpPr>
          <p:spPr>
            <a:xfrm>
              <a:off x="6637781" y="2446782"/>
              <a:ext cx="1285875" cy="616585"/>
            </a:xfrm>
            <a:custGeom>
              <a:avLst/>
              <a:gdLst/>
              <a:ahLst/>
              <a:cxnLst/>
              <a:rect l="l" t="t" r="r" b="b"/>
              <a:pathLst>
                <a:path w="1285875" h="616585">
                  <a:moveTo>
                    <a:pt x="1285494" y="616584"/>
                  </a:moveTo>
                  <a:lnTo>
                    <a:pt x="641603" y="0"/>
                  </a:lnTo>
                </a:path>
                <a:path w="1285875" h="616585">
                  <a:moveTo>
                    <a:pt x="642366" y="0"/>
                  </a:moveTo>
                  <a:lnTo>
                    <a:pt x="0" y="61658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25639" y="2203704"/>
              <a:ext cx="525780" cy="504190"/>
            </a:xfrm>
            <a:custGeom>
              <a:avLst/>
              <a:gdLst/>
              <a:ahLst/>
              <a:cxnLst/>
              <a:rect l="l" t="t" r="r" b="b"/>
              <a:pathLst>
                <a:path w="525779" h="504189">
                  <a:moveTo>
                    <a:pt x="262889" y="0"/>
                  </a:moveTo>
                  <a:lnTo>
                    <a:pt x="202691" y="6604"/>
                  </a:lnTo>
                  <a:lnTo>
                    <a:pt x="145160" y="26543"/>
                  </a:lnTo>
                  <a:lnTo>
                    <a:pt x="92836" y="59817"/>
                  </a:lnTo>
                  <a:lnTo>
                    <a:pt x="49275" y="105029"/>
                  </a:lnTo>
                  <a:lnTo>
                    <a:pt x="19303" y="157099"/>
                  </a:lnTo>
                  <a:lnTo>
                    <a:pt x="3048" y="213360"/>
                  </a:lnTo>
                  <a:lnTo>
                    <a:pt x="0" y="251841"/>
                  </a:lnTo>
                  <a:lnTo>
                    <a:pt x="761" y="271272"/>
                  </a:lnTo>
                  <a:lnTo>
                    <a:pt x="12318" y="328295"/>
                  </a:lnTo>
                  <a:lnTo>
                    <a:pt x="37718" y="382016"/>
                  </a:lnTo>
                  <a:lnTo>
                    <a:pt x="76961" y="430022"/>
                  </a:lnTo>
                  <a:lnTo>
                    <a:pt x="127000" y="467613"/>
                  </a:lnTo>
                  <a:lnTo>
                    <a:pt x="183133" y="491998"/>
                  </a:lnTo>
                  <a:lnTo>
                    <a:pt x="242696" y="503047"/>
                  </a:lnTo>
                  <a:lnTo>
                    <a:pt x="262889" y="503809"/>
                  </a:lnTo>
                  <a:lnTo>
                    <a:pt x="282955" y="503047"/>
                  </a:lnTo>
                  <a:lnTo>
                    <a:pt x="342518" y="491998"/>
                  </a:lnTo>
                  <a:lnTo>
                    <a:pt x="398652" y="467613"/>
                  </a:lnTo>
                  <a:lnTo>
                    <a:pt x="448690" y="430022"/>
                  </a:lnTo>
                  <a:lnTo>
                    <a:pt x="487933" y="382016"/>
                  </a:lnTo>
                  <a:lnTo>
                    <a:pt x="513333" y="328295"/>
                  </a:lnTo>
                  <a:lnTo>
                    <a:pt x="524890" y="271272"/>
                  </a:lnTo>
                  <a:lnTo>
                    <a:pt x="525652" y="251841"/>
                  </a:lnTo>
                  <a:lnTo>
                    <a:pt x="524890" y="232537"/>
                  </a:lnTo>
                  <a:lnTo>
                    <a:pt x="513333" y="175513"/>
                  </a:lnTo>
                  <a:lnTo>
                    <a:pt x="487933" y="121793"/>
                  </a:lnTo>
                  <a:lnTo>
                    <a:pt x="448690" y="73787"/>
                  </a:lnTo>
                  <a:lnTo>
                    <a:pt x="398652" y="36195"/>
                  </a:lnTo>
                  <a:lnTo>
                    <a:pt x="342518" y="11811"/>
                  </a:lnTo>
                  <a:lnTo>
                    <a:pt x="282955" y="762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EDC2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46085" y="3137154"/>
              <a:ext cx="802005" cy="824230"/>
            </a:xfrm>
            <a:custGeom>
              <a:avLst/>
              <a:gdLst/>
              <a:ahLst/>
              <a:cxnLst/>
              <a:rect l="l" t="t" r="r" b="b"/>
              <a:pathLst>
                <a:path w="802004" h="824229">
                  <a:moveTo>
                    <a:pt x="252222" y="21336"/>
                  </a:moveTo>
                  <a:lnTo>
                    <a:pt x="0" y="824103"/>
                  </a:lnTo>
                </a:path>
                <a:path w="802004" h="824229">
                  <a:moveTo>
                    <a:pt x="801624" y="801243"/>
                  </a:moveTo>
                  <a:lnTo>
                    <a:pt x="48158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189301" y="4525164"/>
            <a:ext cx="1835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62961" y="5955743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90" y="0"/>
                </a:moveTo>
                <a:lnTo>
                  <a:pt x="202692" y="6604"/>
                </a:lnTo>
                <a:lnTo>
                  <a:pt x="145161" y="26543"/>
                </a:lnTo>
                <a:lnTo>
                  <a:pt x="92837" y="59817"/>
                </a:lnTo>
                <a:lnTo>
                  <a:pt x="49275" y="105029"/>
                </a:lnTo>
                <a:lnTo>
                  <a:pt x="19303" y="157099"/>
                </a:lnTo>
                <a:lnTo>
                  <a:pt x="3048" y="213360"/>
                </a:lnTo>
                <a:lnTo>
                  <a:pt x="0" y="251841"/>
                </a:lnTo>
                <a:lnTo>
                  <a:pt x="762" y="271272"/>
                </a:lnTo>
                <a:lnTo>
                  <a:pt x="12319" y="328295"/>
                </a:lnTo>
                <a:lnTo>
                  <a:pt x="37719" y="382016"/>
                </a:lnTo>
                <a:lnTo>
                  <a:pt x="76962" y="430022"/>
                </a:lnTo>
                <a:lnTo>
                  <a:pt x="127000" y="467614"/>
                </a:lnTo>
                <a:lnTo>
                  <a:pt x="183133" y="491998"/>
                </a:lnTo>
                <a:lnTo>
                  <a:pt x="242697" y="503047"/>
                </a:lnTo>
                <a:lnTo>
                  <a:pt x="262890" y="503809"/>
                </a:lnTo>
                <a:lnTo>
                  <a:pt x="282955" y="503047"/>
                </a:lnTo>
                <a:lnTo>
                  <a:pt x="342519" y="491998"/>
                </a:lnTo>
                <a:lnTo>
                  <a:pt x="398652" y="467614"/>
                </a:lnTo>
                <a:lnTo>
                  <a:pt x="448691" y="430022"/>
                </a:lnTo>
                <a:lnTo>
                  <a:pt x="487933" y="382016"/>
                </a:lnTo>
                <a:lnTo>
                  <a:pt x="513333" y="328295"/>
                </a:lnTo>
                <a:lnTo>
                  <a:pt x="524891" y="271272"/>
                </a:lnTo>
                <a:lnTo>
                  <a:pt x="525652" y="251841"/>
                </a:lnTo>
                <a:lnTo>
                  <a:pt x="524891" y="232537"/>
                </a:lnTo>
                <a:lnTo>
                  <a:pt x="513333" y="175514"/>
                </a:lnTo>
                <a:lnTo>
                  <a:pt x="487933" y="121793"/>
                </a:lnTo>
                <a:lnTo>
                  <a:pt x="448691" y="73787"/>
                </a:lnTo>
                <a:lnTo>
                  <a:pt x="398652" y="36195"/>
                </a:lnTo>
                <a:lnTo>
                  <a:pt x="342519" y="11811"/>
                </a:lnTo>
                <a:lnTo>
                  <a:pt x="282955" y="762"/>
                </a:lnTo>
                <a:lnTo>
                  <a:pt x="262890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30092" y="6044896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59201" y="5052011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89" y="0"/>
                </a:moveTo>
                <a:lnTo>
                  <a:pt x="202691" y="6603"/>
                </a:lnTo>
                <a:lnTo>
                  <a:pt x="145160" y="26542"/>
                </a:lnTo>
                <a:lnTo>
                  <a:pt x="92836" y="59816"/>
                </a:lnTo>
                <a:lnTo>
                  <a:pt x="49275" y="105028"/>
                </a:lnTo>
                <a:lnTo>
                  <a:pt x="19303" y="157099"/>
                </a:lnTo>
                <a:lnTo>
                  <a:pt x="3048" y="213360"/>
                </a:lnTo>
                <a:lnTo>
                  <a:pt x="0" y="251840"/>
                </a:lnTo>
                <a:lnTo>
                  <a:pt x="761" y="271272"/>
                </a:lnTo>
                <a:lnTo>
                  <a:pt x="12318" y="328295"/>
                </a:lnTo>
                <a:lnTo>
                  <a:pt x="37718" y="382015"/>
                </a:lnTo>
                <a:lnTo>
                  <a:pt x="76961" y="430022"/>
                </a:lnTo>
                <a:lnTo>
                  <a:pt x="127000" y="467613"/>
                </a:lnTo>
                <a:lnTo>
                  <a:pt x="183133" y="491998"/>
                </a:lnTo>
                <a:lnTo>
                  <a:pt x="242697" y="503047"/>
                </a:lnTo>
                <a:lnTo>
                  <a:pt x="262889" y="503809"/>
                </a:lnTo>
                <a:lnTo>
                  <a:pt x="282955" y="503047"/>
                </a:lnTo>
                <a:lnTo>
                  <a:pt x="342518" y="491998"/>
                </a:lnTo>
                <a:lnTo>
                  <a:pt x="398652" y="467613"/>
                </a:lnTo>
                <a:lnTo>
                  <a:pt x="448690" y="430022"/>
                </a:lnTo>
                <a:lnTo>
                  <a:pt x="487933" y="382015"/>
                </a:lnTo>
                <a:lnTo>
                  <a:pt x="513333" y="328295"/>
                </a:lnTo>
                <a:lnTo>
                  <a:pt x="524890" y="271272"/>
                </a:lnTo>
                <a:lnTo>
                  <a:pt x="525652" y="251840"/>
                </a:lnTo>
                <a:lnTo>
                  <a:pt x="524890" y="232537"/>
                </a:lnTo>
                <a:lnTo>
                  <a:pt x="513333" y="175513"/>
                </a:lnTo>
                <a:lnTo>
                  <a:pt x="487933" y="121792"/>
                </a:lnTo>
                <a:lnTo>
                  <a:pt x="448690" y="73787"/>
                </a:lnTo>
                <a:lnTo>
                  <a:pt x="398652" y="36195"/>
                </a:lnTo>
                <a:lnTo>
                  <a:pt x="342518" y="11811"/>
                </a:lnTo>
                <a:lnTo>
                  <a:pt x="282955" y="762"/>
                </a:lnTo>
                <a:lnTo>
                  <a:pt x="262889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36747" y="5141672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31056" y="5972507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90" y="0"/>
                </a:moveTo>
                <a:lnTo>
                  <a:pt x="202692" y="6603"/>
                </a:lnTo>
                <a:lnTo>
                  <a:pt x="145160" y="26542"/>
                </a:lnTo>
                <a:lnTo>
                  <a:pt x="92836" y="59816"/>
                </a:lnTo>
                <a:lnTo>
                  <a:pt x="49275" y="105028"/>
                </a:lnTo>
                <a:lnTo>
                  <a:pt x="19303" y="157098"/>
                </a:lnTo>
                <a:lnTo>
                  <a:pt x="3048" y="213359"/>
                </a:lnTo>
                <a:lnTo>
                  <a:pt x="0" y="251840"/>
                </a:lnTo>
                <a:lnTo>
                  <a:pt x="761" y="271271"/>
                </a:lnTo>
                <a:lnTo>
                  <a:pt x="12319" y="328294"/>
                </a:lnTo>
                <a:lnTo>
                  <a:pt x="37719" y="382015"/>
                </a:lnTo>
                <a:lnTo>
                  <a:pt x="76961" y="430021"/>
                </a:lnTo>
                <a:lnTo>
                  <a:pt x="127000" y="467613"/>
                </a:lnTo>
                <a:lnTo>
                  <a:pt x="183133" y="491997"/>
                </a:lnTo>
                <a:lnTo>
                  <a:pt x="242697" y="503046"/>
                </a:lnTo>
                <a:lnTo>
                  <a:pt x="262890" y="503808"/>
                </a:lnTo>
                <a:lnTo>
                  <a:pt x="282955" y="503046"/>
                </a:lnTo>
                <a:lnTo>
                  <a:pt x="342519" y="491997"/>
                </a:lnTo>
                <a:lnTo>
                  <a:pt x="398652" y="467613"/>
                </a:lnTo>
                <a:lnTo>
                  <a:pt x="448691" y="430021"/>
                </a:lnTo>
                <a:lnTo>
                  <a:pt x="487933" y="382015"/>
                </a:lnTo>
                <a:lnTo>
                  <a:pt x="513333" y="328294"/>
                </a:lnTo>
                <a:lnTo>
                  <a:pt x="524891" y="271271"/>
                </a:lnTo>
                <a:lnTo>
                  <a:pt x="525652" y="251840"/>
                </a:lnTo>
                <a:lnTo>
                  <a:pt x="524891" y="232536"/>
                </a:lnTo>
                <a:lnTo>
                  <a:pt x="513333" y="175513"/>
                </a:lnTo>
                <a:lnTo>
                  <a:pt x="487933" y="121792"/>
                </a:lnTo>
                <a:lnTo>
                  <a:pt x="448691" y="73786"/>
                </a:lnTo>
                <a:lnTo>
                  <a:pt x="398652" y="36194"/>
                </a:lnTo>
                <a:lnTo>
                  <a:pt x="342519" y="11810"/>
                </a:lnTo>
                <a:lnTo>
                  <a:pt x="282955" y="761"/>
                </a:lnTo>
                <a:lnTo>
                  <a:pt x="262890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17365" y="6061610"/>
            <a:ext cx="153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5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54656" y="5052011"/>
            <a:ext cx="525780" cy="504190"/>
          </a:xfrm>
          <a:custGeom>
            <a:avLst/>
            <a:gdLst/>
            <a:ahLst/>
            <a:cxnLst/>
            <a:rect l="l" t="t" r="r" b="b"/>
            <a:pathLst>
              <a:path w="525779" h="504189">
                <a:moveTo>
                  <a:pt x="262890" y="0"/>
                </a:moveTo>
                <a:lnTo>
                  <a:pt x="202692" y="6603"/>
                </a:lnTo>
                <a:lnTo>
                  <a:pt x="145160" y="26542"/>
                </a:lnTo>
                <a:lnTo>
                  <a:pt x="92837" y="59816"/>
                </a:lnTo>
                <a:lnTo>
                  <a:pt x="49275" y="105028"/>
                </a:lnTo>
                <a:lnTo>
                  <a:pt x="19303" y="157099"/>
                </a:lnTo>
                <a:lnTo>
                  <a:pt x="3048" y="213360"/>
                </a:lnTo>
                <a:lnTo>
                  <a:pt x="0" y="251840"/>
                </a:lnTo>
                <a:lnTo>
                  <a:pt x="762" y="271272"/>
                </a:lnTo>
                <a:lnTo>
                  <a:pt x="12318" y="328295"/>
                </a:lnTo>
                <a:lnTo>
                  <a:pt x="37718" y="382015"/>
                </a:lnTo>
                <a:lnTo>
                  <a:pt x="76962" y="430022"/>
                </a:lnTo>
                <a:lnTo>
                  <a:pt x="127000" y="467613"/>
                </a:lnTo>
                <a:lnTo>
                  <a:pt x="183133" y="491998"/>
                </a:lnTo>
                <a:lnTo>
                  <a:pt x="242697" y="503047"/>
                </a:lnTo>
                <a:lnTo>
                  <a:pt x="262890" y="503809"/>
                </a:lnTo>
                <a:lnTo>
                  <a:pt x="282955" y="503047"/>
                </a:lnTo>
                <a:lnTo>
                  <a:pt x="342519" y="491998"/>
                </a:lnTo>
                <a:lnTo>
                  <a:pt x="398652" y="467613"/>
                </a:lnTo>
                <a:lnTo>
                  <a:pt x="448691" y="430022"/>
                </a:lnTo>
                <a:lnTo>
                  <a:pt x="487933" y="382015"/>
                </a:lnTo>
                <a:lnTo>
                  <a:pt x="513333" y="328295"/>
                </a:lnTo>
                <a:lnTo>
                  <a:pt x="524891" y="271272"/>
                </a:lnTo>
                <a:lnTo>
                  <a:pt x="525652" y="251840"/>
                </a:lnTo>
                <a:lnTo>
                  <a:pt x="524891" y="232537"/>
                </a:lnTo>
                <a:lnTo>
                  <a:pt x="513333" y="175513"/>
                </a:lnTo>
                <a:lnTo>
                  <a:pt x="487933" y="121792"/>
                </a:lnTo>
                <a:lnTo>
                  <a:pt x="448691" y="73787"/>
                </a:lnTo>
                <a:lnTo>
                  <a:pt x="398652" y="36195"/>
                </a:lnTo>
                <a:lnTo>
                  <a:pt x="342519" y="11811"/>
                </a:lnTo>
                <a:lnTo>
                  <a:pt x="282955" y="762"/>
                </a:lnTo>
                <a:lnTo>
                  <a:pt x="262890" y="0"/>
                </a:lnTo>
                <a:close/>
              </a:path>
            </a:pathLst>
          </a:custGeom>
          <a:solidFill>
            <a:srgbClr val="ED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528774" y="5141672"/>
            <a:ext cx="179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latin typeface="Arial"/>
                <a:cs typeface="Arial"/>
              </a:rPr>
              <a:t>B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58765" y="4331156"/>
            <a:ext cx="2452370" cy="2086610"/>
          </a:xfrm>
          <a:prstGeom prst="rect">
            <a:avLst/>
          </a:prstGeom>
          <a:solidFill>
            <a:srgbClr val="EDC2C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5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1800" b="1" spc="-6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2AC8713F-45AE-2821-A431-56007C5FE908}"/>
              </a:ext>
            </a:extLst>
          </p:cNvPr>
          <p:cNvSpPr txBox="1">
            <a:spLocks/>
          </p:cNvSpPr>
          <p:nvPr/>
        </p:nvSpPr>
        <p:spPr>
          <a:xfrm>
            <a:off x="105570" y="2539000"/>
            <a:ext cx="3219520" cy="167417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/>
              <a:t>Enclosure</a:t>
            </a:r>
            <a:r>
              <a:rPr lang="en-US" sz="3600" spc="130" dirty="0"/>
              <a:t> </a:t>
            </a:r>
            <a:r>
              <a:rPr lang="en-US" sz="3600" spc="170" dirty="0"/>
              <a:t>(</a:t>
            </a:r>
            <a:r>
              <a:rPr lang="en-US" sz="3600" spc="170" dirty="0" err="1"/>
              <a:t>treemap</a:t>
            </a:r>
            <a:r>
              <a:rPr lang="en-US" sz="3600" spc="170" dirty="0"/>
              <a:t>)</a:t>
            </a:r>
            <a:r>
              <a:rPr lang="en-US" sz="3600" spc="125" dirty="0"/>
              <a:t> </a:t>
            </a:r>
            <a:r>
              <a:rPr lang="en-US" sz="3600" spc="105" dirty="0"/>
              <a:t>diagrams</a:t>
            </a:r>
            <a:endParaRPr lang="en-US" dirty="0">
              <a:latin typeface="+mn-lt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37823" y="4525164"/>
            <a:ext cx="1167765" cy="525780"/>
          </a:xfrm>
          <a:prstGeom prst="rect">
            <a:avLst/>
          </a:prstGeom>
          <a:solidFill>
            <a:srgbClr val="F5DCDB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sz="1800" b="1" spc="-95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64644" y="4525164"/>
            <a:ext cx="1103630" cy="1801495"/>
          </a:xfrm>
          <a:prstGeom prst="rect">
            <a:avLst/>
          </a:prstGeom>
          <a:solidFill>
            <a:srgbClr val="F5DCDB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b="1" spc="-15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07316" y="4951883"/>
            <a:ext cx="1016635" cy="551815"/>
          </a:xfrm>
          <a:prstGeom prst="rect">
            <a:avLst/>
          </a:prstGeom>
          <a:solidFill>
            <a:srgbClr val="EDC2C0"/>
          </a:solidFill>
        </p:spPr>
        <p:txBody>
          <a:bodyPr vert="horz" wrap="square" lIns="0" tIns="3238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4"/>
              </a:spcBef>
            </a:pPr>
            <a:r>
              <a:rPr sz="1800" b="1" spc="3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07316" y="5639208"/>
            <a:ext cx="1016635" cy="567055"/>
          </a:xfrm>
          <a:prstGeom prst="rect">
            <a:avLst/>
          </a:prstGeom>
          <a:solidFill>
            <a:srgbClr val="EDC2C0"/>
          </a:solidFill>
        </p:spPr>
        <p:txBody>
          <a:bodyPr vert="horz" wrap="square" lIns="0" tIns="33019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9"/>
              </a:spcBef>
            </a:pPr>
            <a:r>
              <a:rPr sz="1800" b="1" spc="-195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7427" y="1365381"/>
            <a:ext cx="5573954" cy="40539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5962" y="266423"/>
            <a:ext cx="4072209" cy="40738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15459" y="5516741"/>
            <a:ext cx="2174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Enclosure</a:t>
            </a:r>
            <a:r>
              <a:rPr sz="1200" b="1" spc="7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diagram</a:t>
            </a:r>
            <a:r>
              <a:rPr sz="1200" b="1" spc="1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(treemap)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10113" y="4567418"/>
            <a:ext cx="1621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Arial"/>
                <a:cs typeface="Arial"/>
              </a:rPr>
              <a:t>Circle-</a:t>
            </a:r>
            <a:r>
              <a:rPr sz="1200" b="1" dirty="0">
                <a:latin typeface="Arial"/>
                <a:cs typeface="Arial"/>
              </a:rPr>
              <a:t>packing</a:t>
            </a:r>
            <a:r>
              <a:rPr sz="1200" b="1" spc="1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layout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3242" y="6209421"/>
            <a:ext cx="1092232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</a:t>
            </a:r>
            <a:r>
              <a:rPr sz="2400" b="1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problem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easy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visually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discern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depth</a:t>
            </a:r>
            <a:r>
              <a:rPr sz="2400" i="1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tree?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F411662-296E-0D4C-BCCA-432263180B3C}"/>
              </a:ext>
            </a:extLst>
          </p:cNvPr>
          <p:cNvSpPr txBox="1">
            <a:spLocks/>
          </p:cNvSpPr>
          <p:nvPr/>
        </p:nvSpPr>
        <p:spPr>
          <a:xfrm>
            <a:off x="105570" y="2539000"/>
            <a:ext cx="3219520" cy="1674176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dirty="0"/>
              <a:t>Enclosure</a:t>
            </a:r>
            <a:r>
              <a:rPr lang="en-US" sz="3600" spc="130" dirty="0"/>
              <a:t> </a:t>
            </a:r>
            <a:r>
              <a:rPr lang="en-US" sz="3600" spc="170" dirty="0"/>
              <a:t>(</a:t>
            </a:r>
            <a:r>
              <a:rPr lang="en-US" sz="3600" spc="170" dirty="0" err="1"/>
              <a:t>treemap</a:t>
            </a:r>
            <a:r>
              <a:rPr lang="en-US" sz="3600" spc="170" dirty="0"/>
              <a:t>)</a:t>
            </a:r>
            <a:r>
              <a:rPr lang="en-US" sz="3600" spc="125" dirty="0"/>
              <a:t> </a:t>
            </a:r>
            <a:r>
              <a:rPr lang="en-US" sz="3600" spc="105" dirty="0"/>
              <a:t>diagrams</a:t>
            </a:r>
            <a:endParaRPr lang="en-US" dirty="0">
              <a:latin typeface="+mn-lt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>
            <a:spAutoFit/>
          </a:bodyPr>
          <a:lstStyle/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spc="90" dirty="0">
                <a:latin typeface="+mn-lt"/>
              </a:rPr>
              <a:t>How</a:t>
            </a:r>
            <a:r>
              <a:rPr spc="-95" dirty="0">
                <a:latin typeface="+mn-lt"/>
              </a:rPr>
              <a:t> </a:t>
            </a:r>
            <a:r>
              <a:rPr dirty="0">
                <a:latin typeface="+mn-lt"/>
              </a:rPr>
              <a:t>do</a:t>
            </a:r>
            <a:r>
              <a:rPr spc="-114" dirty="0">
                <a:latin typeface="+mn-lt"/>
              </a:rPr>
              <a:t> </a:t>
            </a:r>
            <a:r>
              <a:rPr spc="110" dirty="0">
                <a:latin typeface="+mn-lt"/>
              </a:rPr>
              <a:t>we</a:t>
            </a:r>
            <a:r>
              <a:rPr spc="-95" dirty="0">
                <a:latin typeface="+mn-lt"/>
              </a:rPr>
              <a:t> </a:t>
            </a:r>
            <a:r>
              <a:rPr spc="125" dirty="0">
                <a:latin typeface="+mn-lt"/>
              </a:rPr>
              <a:t>draw</a:t>
            </a:r>
            <a:r>
              <a:rPr spc="-100" dirty="0">
                <a:latin typeface="+mn-lt"/>
              </a:rPr>
              <a:t> </a:t>
            </a:r>
            <a:r>
              <a:rPr dirty="0">
                <a:latin typeface="+mn-lt"/>
              </a:rPr>
              <a:t>graphs</a:t>
            </a:r>
            <a:r>
              <a:rPr spc="-165" dirty="0">
                <a:latin typeface="+mn-lt"/>
              </a:rPr>
              <a:t> </a:t>
            </a:r>
            <a:r>
              <a:rPr i="1" spc="-290" dirty="0">
                <a:latin typeface="+mn-lt"/>
                <a:cs typeface="Arial-BoldItalicMT"/>
              </a:rPr>
              <a:t>effectively?</a:t>
            </a:r>
            <a:endParaRPr dirty="0">
              <a:latin typeface="+mn-lt"/>
              <a:cs typeface="Arial-BoldItalic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435742" y="447688"/>
            <a:ext cx="7782405" cy="331821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400" spc="80" dirty="0"/>
              <a:t>Primary</a:t>
            </a:r>
            <a:r>
              <a:rPr sz="2400" spc="50" dirty="0"/>
              <a:t> </a:t>
            </a:r>
            <a:r>
              <a:rPr sz="2400" dirty="0"/>
              <a:t>concern:</a:t>
            </a:r>
            <a:r>
              <a:rPr sz="2400" spc="50" dirty="0"/>
              <a:t> </a:t>
            </a:r>
            <a:r>
              <a:rPr sz="2400" spc="110" dirty="0"/>
              <a:t>the</a:t>
            </a:r>
            <a:r>
              <a:rPr sz="2400" spc="25" dirty="0"/>
              <a:t> </a:t>
            </a:r>
            <a:r>
              <a:rPr sz="2400" b="1" spc="65" dirty="0">
                <a:cs typeface="Arial"/>
              </a:rPr>
              <a:t>spatial</a:t>
            </a:r>
            <a:r>
              <a:rPr sz="2400" b="1" spc="35" dirty="0">
                <a:cs typeface="Arial"/>
              </a:rPr>
              <a:t> </a:t>
            </a:r>
            <a:r>
              <a:rPr sz="2400" b="1" spc="100" dirty="0">
                <a:cs typeface="Arial"/>
              </a:rPr>
              <a:t>layout</a:t>
            </a:r>
            <a:r>
              <a:rPr sz="2400" b="1" spc="15" dirty="0">
                <a:cs typeface="Arial"/>
              </a:rPr>
              <a:t> </a:t>
            </a:r>
            <a:r>
              <a:rPr sz="2400" spc="114" dirty="0"/>
              <a:t>of </a:t>
            </a:r>
            <a:r>
              <a:rPr sz="2400" dirty="0"/>
              <a:t>vertices</a:t>
            </a:r>
            <a:r>
              <a:rPr sz="2400" spc="145" dirty="0"/>
              <a:t> </a:t>
            </a:r>
            <a:r>
              <a:rPr sz="2400" spc="90" dirty="0"/>
              <a:t>and</a:t>
            </a:r>
            <a:r>
              <a:rPr sz="2400" spc="130" dirty="0"/>
              <a:t> </a:t>
            </a:r>
            <a:r>
              <a:rPr sz="2400" spc="-20" dirty="0"/>
              <a:t>edges</a:t>
            </a:r>
          </a:p>
          <a:p>
            <a:pPr>
              <a:lnSpc>
                <a:spcPct val="100000"/>
              </a:lnSpc>
            </a:pPr>
            <a:endParaRPr sz="2400" dirty="0"/>
          </a:p>
          <a:p>
            <a:pPr marL="12700" marR="95885">
              <a:lnSpc>
                <a:spcPts val="3030"/>
              </a:lnSpc>
              <a:spcBef>
                <a:spcPts val="5"/>
              </a:spcBef>
            </a:pPr>
            <a:r>
              <a:rPr sz="2400" spc="100" dirty="0"/>
              <a:t>Often</a:t>
            </a:r>
            <a:r>
              <a:rPr sz="2400" spc="-20" dirty="0"/>
              <a:t> </a:t>
            </a:r>
            <a:r>
              <a:rPr sz="2400" spc="90" dirty="0"/>
              <a:t>(but</a:t>
            </a:r>
            <a:r>
              <a:rPr sz="2400" spc="-30" dirty="0"/>
              <a:t> </a:t>
            </a:r>
            <a:r>
              <a:rPr sz="2400" spc="150" dirty="0"/>
              <a:t>not</a:t>
            </a:r>
            <a:r>
              <a:rPr sz="2400" spc="-35" dirty="0"/>
              <a:t> </a:t>
            </a:r>
            <a:r>
              <a:rPr sz="2400" dirty="0"/>
              <a:t>always)</a:t>
            </a:r>
            <a:r>
              <a:rPr sz="2400" spc="-15" dirty="0"/>
              <a:t> </a:t>
            </a:r>
            <a:r>
              <a:rPr sz="2400" spc="110" dirty="0"/>
              <a:t>the</a:t>
            </a:r>
            <a:r>
              <a:rPr sz="2400" spc="-20" dirty="0"/>
              <a:t> </a:t>
            </a:r>
            <a:r>
              <a:rPr sz="2400" dirty="0"/>
              <a:t>goal</a:t>
            </a:r>
            <a:r>
              <a:rPr sz="2400" spc="-25" dirty="0"/>
              <a:t> </a:t>
            </a:r>
            <a:r>
              <a:rPr sz="2400" dirty="0"/>
              <a:t>is</a:t>
            </a:r>
            <a:r>
              <a:rPr sz="2400" spc="-25" dirty="0"/>
              <a:t> </a:t>
            </a:r>
            <a:r>
              <a:rPr sz="2400" spc="135" dirty="0"/>
              <a:t>to </a:t>
            </a:r>
            <a:r>
              <a:rPr sz="2400" spc="55" dirty="0"/>
              <a:t>effectively</a:t>
            </a:r>
            <a:r>
              <a:rPr sz="2400" spc="-20" dirty="0"/>
              <a:t> </a:t>
            </a:r>
            <a:r>
              <a:rPr sz="2400" spc="85" dirty="0"/>
              <a:t>depict</a:t>
            </a:r>
            <a:r>
              <a:rPr sz="2400" spc="-30" dirty="0"/>
              <a:t> </a:t>
            </a:r>
            <a:r>
              <a:rPr sz="2400" spc="110" dirty="0"/>
              <a:t>the</a:t>
            </a:r>
            <a:r>
              <a:rPr sz="2400" spc="-30" dirty="0"/>
              <a:t> </a:t>
            </a:r>
            <a:r>
              <a:rPr sz="2400" b="1" spc="65" dirty="0">
                <a:cs typeface="Arial"/>
              </a:rPr>
              <a:t>graph</a:t>
            </a:r>
            <a:r>
              <a:rPr sz="2400" b="1" spc="-30" dirty="0">
                <a:cs typeface="Arial"/>
              </a:rPr>
              <a:t> </a:t>
            </a:r>
            <a:r>
              <a:rPr sz="2400" b="1" spc="95" dirty="0">
                <a:cs typeface="Arial"/>
              </a:rPr>
              <a:t>structure</a:t>
            </a:r>
          </a:p>
          <a:p>
            <a:pPr marL="697865" indent="-227965">
              <a:lnSpc>
                <a:spcPct val="100000"/>
              </a:lnSpc>
              <a:spcBef>
                <a:spcPts val="190"/>
              </a:spcBef>
              <a:buChar char="•"/>
              <a:tabLst>
                <a:tab pos="697865" algn="l"/>
              </a:tabLst>
            </a:pPr>
            <a:r>
              <a:rPr sz="2400" dirty="0"/>
              <a:t>Connectivity,</a:t>
            </a:r>
            <a:r>
              <a:rPr sz="2400" spc="515" dirty="0"/>
              <a:t> </a:t>
            </a:r>
            <a:r>
              <a:rPr sz="2400" spc="75" dirty="0"/>
              <a:t>path-</a:t>
            </a:r>
            <a:r>
              <a:rPr sz="2400" spc="80" dirty="0"/>
              <a:t>following</a:t>
            </a:r>
            <a:endParaRPr sz="2400" dirty="0"/>
          </a:p>
          <a:p>
            <a:pPr marL="697865" indent="-227965">
              <a:lnSpc>
                <a:spcPct val="100000"/>
              </a:lnSpc>
              <a:spcBef>
                <a:spcPts val="204"/>
              </a:spcBef>
              <a:buChar char="•"/>
              <a:tabLst>
                <a:tab pos="697865" algn="l"/>
              </a:tabLst>
            </a:pPr>
            <a:r>
              <a:rPr sz="2400" spc="100" dirty="0"/>
              <a:t>Network</a:t>
            </a:r>
            <a:r>
              <a:rPr sz="2400" spc="-40" dirty="0"/>
              <a:t> </a:t>
            </a:r>
            <a:r>
              <a:rPr sz="2400" spc="-10" dirty="0"/>
              <a:t>distance</a:t>
            </a:r>
            <a:endParaRPr sz="2400" dirty="0"/>
          </a:p>
          <a:p>
            <a:pPr marL="697865" indent="-227965">
              <a:lnSpc>
                <a:spcPct val="100000"/>
              </a:lnSpc>
              <a:spcBef>
                <a:spcPts val="220"/>
              </a:spcBef>
              <a:buChar char="•"/>
              <a:tabLst>
                <a:tab pos="697865" algn="l"/>
              </a:tabLst>
            </a:pPr>
            <a:r>
              <a:rPr sz="2400" spc="35" dirty="0"/>
              <a:t>Clustering</a:t>
            </a:r>
            <a:endParaRPr sz="2400" dirty="0"/>
          </a:p>
          <a:p>
            <a:pPr marL="697865" indent="-227965">
              <a:lnSpc>
                <a:spcPct val="100000"/>
              </a:lnSpc>
              <a:spcBef>
                <a:spcPts val="215"/>
              </a:spcBef>
              <a:buChar char="•"/>
              <a:tabLst>
                <a:tab pos="697865" algn="l"/>
              </a:tabLst>
            </a:pPr>
            <a:r>
              <a:rPr sz="2400" spc="80" dirty="0"/>
              <a:t>Ordering</a:t>
            </a:r>
            <a:r>
              <a:rPr sz="2400" spc="-75" dirty="0"/>
              <a:t> </a:t>
            </a:r>
            <a:r>
              <a:rPr sz="2400" spc="-30" dirty="0"/>
              <a:t>(e.g.,</a:t>
            </a:r>
            <a:r>
              <a:rPr sz="2400" spc="-60" dirty="0"/>
              <a:t> </a:t>
            </a:r>
            <a:r>
              <a:rPr sz="2400" spc="65" dirty="0"/>
              <a:t>hierarchy</a:t>
            </a:r>
            <a:r>
              <a:rPr sz="2400" spc="-70" dirty="0"/>
              <a:t> </a:t>
            </a:r>
            <a:r>
              <a:rPr sz="2400" spc="-10" dirty="0"/>
              <a:t>level)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7733538" y="5550814"/>
            <a:ext cx="411352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Visualizing</a:t>
            </a:r>
            <a:r>
              <a:rPr sz="1000" b="1" spc="8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spc="55" dirty="0">
                <a:solidFill>
                  <a:srgbClr val="3A3838"/>
                </a:solidFill>
                <a:latin typeface="Arial"/>
                <a:cs typeface="Arial"/>
              </a:rPr>
              <a:t>the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Reliability</a:t>
            </a:r>
            <a:r>
              <a:rPr sz="1000" b="1" spc="7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and</a:t>
            </a:r>
            <a:r>
              <a:rPr sz="1000" b="1" spc="6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Security</a:t>
            </a:r>
            <a:r>
              <a:rPr sz="1000" b="1" spc="4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of</a:t>
            </a:r>
            <a:r>
              <a:rPr sz="1000" b="1" spc="8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spc="30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North</a:t>
            </a:r>
            <a:r>
              <a:rPr sz="1000" b="1" spc="9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American</a:t>
            </a: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Power</a:t>
            </a:r>
            <a:r>
              <a:rPr sz="1000" b="1" spc="5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Grid</a:t>
            </a: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System</a:t>
            </a:r>
            <a:r>
              <a:rPr sz="1000" b="1" spc="8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A3838"/>
                </a:solidFill>
                <a:latin typeface="Arial"/>
                <a:cs typeface="Arial"/>
              </a:rPr>
              <a:t>in</a:t>
            </a:r>
            <a:r>
              <a:rPr sz="1000" b="1" spc="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3A3838"/>
                </a:solidFill>
                <a:latin typeface="Arial"/>
                <a:cs typeface="Arial"/>
              </a:rPr>
              <a:t>2050</a:t>
            </a:r>
            <a:endParaRPr sz="10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000" i="1" spc="-10" dirty="0">
                <a:solidFill>
                  <a:srgbClr val="3A3838"/>
                </a:solidFill>
                <a:latin typeface="Arial"/>
                <a:cs typeface="Arial"/>
              </a:rPr>
              <a:t>Work</a:t>
            </a:r>
            <a:r>
              <a:rPr sz="1000" i="1" spc="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3A3838"/>
                </a:solidFill>
                <a:latin typeface="Arial"/>
                <a:cs typeface="Arial"/>
              </a:rPr>
              <a:t>done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 for</a:t>
            </a:r>
            <a:r>
              <a:rPr sz="1000" i="1" spc="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the</a:t>
            </a:r>
            <a:r>
              <a:rPr sz="1000" i="1" spc="-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National</a:t>
            </a:r>
            <a:r>
              <a:rPr sz="1000" i="1" spc="1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3A3838"/>
                </a:solidFill>
                <a:latin typeface="Arial"/>
                <a:cs typeface="Arial"/>
              </a:rPr>
              <a:t>Renewable</a:t>
            </a:r>
            <a:r>
              <a:rPr sz="1000" i="1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40" dirty="0">
                <a:solidFill>
                  <a:srgbClr val="3A3838"/>
                </a:solidFill>
                <a:latin typeface="Arial"/>
                <a:cs typeface="Arial"/>
              </a:rPr>
              <a:t>Energy</a:t>
            </a:r>
            <a:r>
              <a:rPr sz="1000" i="1" spc="25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3A3838"/>
                </a:solidFill>
                <a:latin typeface="Arial"/>
                <a:cs typeface="Arial"/>
              </a:rPr>
              <a:t>Laboratory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code</a:t>
            </a:r>
            <a:r>
              <a:rPr sz="1000" spc="25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can</a:t>
            </a:r>
            <a:r>
              <a:rPr sz="1000" spc="254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be</a:t>
            </a:r>
            <a:r>
              <a:rPr sz="1000" spc="254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3A3838"/>
                </a:solidFill>
                <a:latin typeface="Arial"/>
                <a:cs typeface="Arial"/>
              </a:rPr>
              <a:t>found</a:t>
            </a:r>
            <a:r>
              <a:rPr sz="1000" spc="30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spc="-130" dirty="0">
                <a:solidFill>
                  <a:srgbClr val="3A3838"/>
                </a:solidFill>
                <a:latin typeface="Arial"/>
                <a:cs typeface="Arial"/>
              </a:rPr>
              <a:t>@</a:t>
            </a:r>
            <a:r>
              <a:rPr sz="1000" spc="240" dirty="0">
                <a:solidFill>
                  <a:srgbClr val="3A3838"/>
                </a:solidFill>
                <a:latin typeface="Arial"/>
                <a:cs typeface="Arial"/>
              </a:rPr>
              <a:t> </a:t>
            </a:r>
            <a:r>
              <a:rPr sz="1000" u="sng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Arial"/>
                <a:cs typeface="Arial"/>
                <a:hlinkClick r:id="rId2"/>
              </a:rPr>
              <a:t>https://github.com/ashleysuh/nerc-</a:t>
            </a:r>
            <a:r>
              <a:rPr sz="1000" u="sng" spc="-10" dirty="0">
                <a:solidFill>
                  <a:srgbClr val="3A3838"/>
                </a:solidFill>
                <a:uFill>
                  <a:solidFill>
                    <a:srgbClr val="3A3838"/>
                  </a:solidFill>
                </a:uFill>
                <a:latin typeface="Arial"/>
                <a:cs typeface="Arial"/>
                <a:hlinkClick r:id="rId2"/>
              </a:rPr>
              <a:t>visualization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9413" y="2106796"/>
            <a:ext cx="3942587" cy="320341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6374" y="397256"/>
            <a:ext cx="4699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Node-</a:t>
            </a:r>
            <a:r>
              <a:rPr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</a:t>
            </a:r>
            <a:r>
              <a:rPr sz="2800" spc="-1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800" spc="6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diagrams</a:t>
            </a:r>
            <a:r>
              <a:rPr sz="2800" spc="-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800" b="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(again)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3003" y="136398"/>
            <a:ext cx="3565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0" dirty="0">
                <a:latin typeface="Arial"/>
                <a:cs typeface="Arial"/>
              </a:rPr>
              <a:t>draw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graphs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u="sng" spc="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https://gephi.org/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1170" y="908393"/>
            <a:ext cx="3679073" cy="3642664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Reingold-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Tilford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algorithm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140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understandable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mapping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shows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overall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structure,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clusters,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paths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flexible,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many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variations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layouts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1174" y="4551057"/>
            <a:ext cx="3865741" cy="2098651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spcBef>
                <a:spcPts val="265"/>
              </a:spcBef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most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trivial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algorithms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slow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spcBef>
                <a:spcPts val="1295"/>
              </a:spcBef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not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good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dense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(very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connected)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068332" y="826262"/>
            <a:ext cx="5103495" cy="6065520"/>
            <a:chOff x="6898199" y="725423"/>
            <a:chExt cx="5103495" cy="60655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8199" y="725423"/>
              <a:ext cx="3091748" cy="32361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7215" y="3755135"/>
              <a:ext cx="3034283" cy="303580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852786" y="2814955"/>
            <a:ext cx="1891664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(left)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nice,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decluttered </a:t>
            </a:r>
            <a:r>
              <a:rPr sz="1400" dirty="0">
                <a:latin typeface="Arial"/>
                <a:cs typeface="Arial"/>
              </a:rPr>
              <a:t>node-link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diagram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08797" y="6118656"/>
            <a:ext cx="15551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(right)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dense,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“hairball”-like </a:t>
            </a:r>
            <a:r>
              <a:rPr sz="1400" spc="-20" dirty="0">
                <a:latin typeface="Arial"/>
                <a:cs typeface="Arial"/>
              </a:rPr>
              <a:t>graph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05188" y="501395"/>
            <a:ext cx="722630" cy="883919"/>
          </a:xfrm>
          <a:custGeom>
            <a:avLst/>
            <a:gdLst/>
            <a:ahLst/>
            <a:cxnLst/>
            <a:rect l="l" t="t" r="r" b="b"/>
            <a:pathLst>
              <a:path w="722629" h="883919">
                <a:moveTo>
                  <a:pt x="722376" y="0"/>
                </a:moveTo>
                <a:lnTo>
                  <a:pt x="0" y="0"/>
                </a:lnTo>
                <a:lnTo>
                  <a:pt x="0" y="883919"/>
                </a:lnTo>
                <a:lnTo>
                  <a:pt x="722376" y="883919"/>
                </a:lnTo>
                <a:lnTo>
                  <a:pt x="7223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8CED01B4-E4BB-14BB-B348-6F316142A475}"/>
              </a:ext>
            </a:extLst>
          </p:cNvPr>
          <p:cNvSpPr txBox="1">
            <a:spLocks/>
          </p:cNvSpPr>
          <p:nvPr/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lang="en-US" spc="90" dirty="0">
                <a:latin typeface="+mn-lt"/>
              </a:rPr>
              <a:t>How</a:t>
            </a:r>
            <a:r>
              <a:rPr lang="en-US" spc="-95" dirty="0">
                <a:latin typeface="+mn-lt"/>
              </a:rPr>
              <a:t> </a:t>
            </a:r>
            <a:r>
              <a:rPr lang="en-US" dirty="0">
                <a:latin typeface="+mn-lt"/>
              </a:rPr>
              <a:t>do</a:t>
            </a:r>
            <a:r>
              <a:rPr lang="en-US" spc="-114" dirty="0">
                <a:latin typeface="+mn-lt"/>
              </a:rPr>
              <a:t> </a:t>
            </a:r>
            <a:r>
              <a:rPr lang="en-US" spc="110" dirty="0">
                <a:latin typeface="+mn-lt"/>
              </a:rPr>
              <a:t>we</a:t>
            </a:r>
            <a:r>
              <a:rPr lang="en-US" spc="-95" dirty="0">
                <a:latin typeface="+mn-lt"/>
              </a:rPr>
              <a:t> </a:t>
            </a:r>
            <a:r>
              <a:rPr lang="en-US" spc="125" dirty="0">
                <a:latin typeface="+mn-lt"/>
              </a:rPr>
              <a:t>draw</a:t>
            </a:r>
            <a:r>
              <a:rPr lang="en-US" spc="-100" dirty="0">
                <a:latin typeface="+mn-lt"/>
              </a:rPr>
              <a:t> </a:t>
            </a:r>
            <a:r>
              <a:rPr lang="en-US" dirty="0">
                <a:latin typeface="+mn-lt"/>
              </a:rPr>
              <a:t>graphs</a:t>
            </a:r>
            <a:r>
              <a:rPr lang="en-US" spc="-165" dirty="0">
                <a:latin typeface="+mn-lt"/>
              </a:rPr>
              <a:t> </a:t>
            </a:r>
            <a:r>
              <a:rPr lang="en-US" i="1" spc="-290" dirty="0">
                <a:latin typeface="+mn-lt"/>
                <a:cs typeface="Arial-BoldItalicMT"/>
              </a:rPr>
              <a:t>effectively?</a:t>
            </a:r>
            <a:endParaRPr lang="en-US" dirty="0">
              <a:latin typeface="+mn-lt"/>
              <a:cs typeface="Arial-BoldItalic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3589" y="471932"/>
            <a:ext cx="3432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Adjacency</a:t>
            </a:r>
            <a:r>
              <a:rPr sz="28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sz="2800" spc="7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Diagram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9489" y="1197138"/>
            <a:ext cx="2380424" cy="226087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great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dense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visually</a:t>
            </a:r>
            <a:r>
              <a:rPr sz="2400" spc="1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scalable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spot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clusters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16445" y="3520661"/>
            <a:ext cx="2446511" cy="3000821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row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order</a:t>
            </a:r>
            <a:r>
              <a:rPr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affects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abstract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hard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14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follow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paths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9912" y="1197864"/>
            <a:ext cx="3557016" cy="354939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2564" y="790955"/>
            <a:ext cx="2414016" cy="241554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22564" y="3424428"/>
            <a:ext cx="2414016" cy="240792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6720030" y="4791201"/>
            <a:ext cx="26403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Why</a:t>
            </a:r>
            <a:r>
              <a:rPr sz="1200" u="sng" spc="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does</a:t>
            </a:r>
            <a:r>
              <a:rPr sz="1200" u="sng" spc="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ordering</a:t>
            </a:r>
            <a:r>
              <a:rPr sz="1200" u="sng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2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matter?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25" dirty="0">
                <a:latin typeface="Arial"/>
                <a:cs typeface="Arial"/>
              </a:rPr>
              <a:t>(above)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ordered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by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Name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(left,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top)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ordered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by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Frequency </a:t>
            </a:r>
            <a:r>
              <a:rPr sz="1200" dirty="0">
                <a:latin typeface="Arial"/>
                <a:cs typeface="Arial"/>
              </a:rPr>
              <a:t>(left,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bot)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layout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ordered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by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Cluster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83756" y="129032"/>
            <a:ext cx="5410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try</a:t>
            </a:r>
            <a:r>
              <a:rPr sz="1400" spc="409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this</a:t>
            </a:r>
            <a:r>
              <a:rPr sz="1400" spc="385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interactively</a:t>
            </a:r>
            <a:r>
              <a:rPr sz="1400" spc="335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using</a:t>
            </a:r>
            <a:r>
              <a:rPr sz="1400" spc="390" dirty="0"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https://bost.ocks.org/mike/miserables/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F285AB01-05B5-2244-BE0B-22651C0CDFC3}"/>
              </a:ext>
            </a:extLst>
          </p:cNvPr>
          <p:cNvSpPr txBox="1">
            <a:spLocks/>
          </p:cNvSpPr>
          <p:nvPr/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lang="en-US" spc="90" dirty="0">
                <a:latin typeface="+mn-lt"/>
              </a:rPr>
              <a:t>How</a:t>
            </a:r>
            <a:r>
              <a:rPr lang="en-US" spc="-95" dirty="0">
                <a:latin typeface="+mn-lt"/>
              </a:rPr>
              <a:t> </a:t>
            </a:r>
            <a:r>
              <a:rPr lang="en-US" dirty="0">
                <a:latin typeface="+mn-lt"/>
              </a:rPr>
              <a:t>do</a:t>
            </a:r>
            <a:r>
              <a:rPr lang="en-US" spc="-114" dirty="0">
                <a:latin typeface="+mn-lt"/>
              </a:rPr>
              <a:t> </a:t>
            </a:r>
            <a:r>
              <a:rPr lang="en-US" spc="110" dirty="0">
                <a:latin typeface="+mn-lt"/>
              </a:rPr>
              <a:t>we</a:t>
            </a:r>
            <a:r>
              <a:rPr lang="en-US" spc="-95" dirty="0">
                <a:latin typeface="+mn-lt"/>
              </a:rPr>
              <a:t> </a:t>
            </a:r>
            <a:r>
              <a:rPr lang="en-US" spc="125" dirty="0">
                <a:latin typeface="+mn-lt"/>
              </a:rPr>
              <a:t>draw</a:t>
            </a:r>
            <a:r>
              <a:rPr lang="en-US" spc="-100" dirty="0">
                <a:latin typeface="+mn-lt"/>
              </a:rPr>
              <a:t> </a:t>
            </a:r>
            <a:r>
              <a:rPr lang="en-US" dirty="0">
                <a:latin typeface="+mn-lt"/>
              </a:rPr>
              <a:t>graphs</a:t>
            </a:r>
            <a:r>
              <a:rPr lang="en-US" spc="-165" dirty="0">
                <a:latin typeface="+mn-lt"/>
              </a:rPr>
              <a:t> </a:t>
            </a:r>
            <a:r>
              <a:rPr lang="en-US" i="1" spc="-290" dirty="0">
                <a:latin typeface="+mn-lt"/>
                <a:cs typeface="Arial-BoldItalicMT"/>
              </a:rPr>
              <a:t>effectively?</a:t>
            </a:r>
            <a:endParaRPr lang="en-US" dirty="0">
              <a:latin typeface="+mn-lt"/>
              <a:cs typeface="Arial-BoldItalic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35519" y="1101852"/>
            <a:ext cx="4710430" cy="5454650"/>
            <a:chOff x="7335519" y="1101852"/>
            <a:chExt cx="4710430" cy="54546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0396" y="1101852"/>
              <a:ext cx="4565298" cy="35981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96755" y="3921252"/>
              <a:ext cx="2746248" cy="23210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983979" y="3848100"/>
              <a:ext cx="224154" cy="2702560"/>
            </a:xfrm>
            <a:custGeom>
              <a:avLst/>
              <a:gdLst/>
              <a:ahLst/>
              <a:cxnLst/>
              <a:rect l="l" t="t" r="r" b="b"/>
              <a:pathLst>
                <a:path w="224154" h="2702559">
                  <a:moveTo>
                    <a:pt x="224027" y="0"/>
                  </a:moveTo>
                  <a:lnTo>
                    <a:pt x="0" y="0"/>
                  </a:lnTo>
                  <a:lnTo>
                    <a:pt x="0" y="2702052"/>
                  </a:lnTo>
                  <a:lnTo>
                    <a:pt x="224027" y="2702052"/>
                  </a:lnTo>
                  <a:lnTo>
                    <a:pt x="2240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83979" y="3848100"/>
              <a:ext cx="224154" cy="2702560"/>
            </a:xfrm>
            <a:custGeom>
              <a:avLst/>
              <a:gdLst/>
              <a:ahLst/>
              <a:cxnLst/>
              <a:rect l="l" t="t" r="r" b="b"/>
              <a:pathLst>
                <a:path w="224154" h="2702559">
                  <a:moveTo>
                    <a:pt x="0" y="2702052"/>
                  </a:moveTo>
                  <a:lnTo>
                    <a:pt x="224027" y="2702052"/>
                  </a:lnTo>
                  <a:lnTo>
                    <a:pt x="224027" y="0"/>
                  </a:lnTo>
                  <a:lnTo>
                    <a:pt x="0" y="0"/>
                  </a:lnTo>
                  <a:lnTo>
                    <a:pt x="0" y="2702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35519" y="4035678"/>
              <a:ext cx="2249805" cy="7620"/>
            </a:xfrm>
            <a:custGeom>
              <a:avLst/>
              <a:gdLst/>
              <a:ahLst/>
              <a:cxnLst/>
              <a:rect l="l" t="t" r="r" b="b"/>
              <a:pathLst>
                <a:path w="2249804" h="7620">
                  <a:moveTo>
                    <a:pt x="2249424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49424" y="7620"/>
                  </a:lnTo>
                  <a:lnTo>
                    <a:pt x="22494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69957" y="427930"/>
            <a:ext cx="5252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Force-</a:t>
            </a:r>
            <a:r>
              <a:rPr sz="2800" spc="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directed</a:t>
            </a:r>
            <a:r>
              <a:rPr sz="28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2800" spc="6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graph</a:t>
            </a:r>
            <a:r>
              <a:rPr sz="28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sz="2800" spc="65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drawing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7819" y="6260556"/>
            <a:ext cx="118378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Potential</a:t>
            </a:r>
            <a:r>
              <a:rPr sz="2400" b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problem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how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with</a:t>
            </a: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force-directed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if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it’s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highly</a:t>
            </a:r>
            <a:r>
              <a:rPr sz="2400" spc="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connected?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2748" y="136398"/>
            <a:ext cx="60744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70" dirty="0">
                <a:latin typeface="Arial"/>
                <a:cs typeface="Arial"/>
              </a:rPr>
              <a:t>try</a:t>
            </a:r>
            <a:r>
              <a:rPr sz="1400" spc="290" dirty="0">
                <a:latin typeface="Arial"/>
                <a:cs typeface="Arial"/>
              </a:rPr>
              <a:t> </a:t>
            </a:r>
            <a:r>
              <a:rPr sz="1400" spc="70" dirty="0">
                <a:latin typeface="Arial"/>
                <a:cs typeface="Arial"/>
              </a:rPr>
              <a:t>it</a:t>
            </a:r>
            <a:r>
              <a:rPr sz="1400" spc="280" dirty="0">
                <a:latin typeface="Arial"/>
                <a:cs typeface="Arial"/>
              </a:rPr>
              <a:t> </a:t>
            </a:r>
            <a:r>
              <a:rPr sz="1400" spc="20" dirty="0">
                <a:latin typeface="Arial"/>
                <a:cs typeface="Arial"/>
              </a:rPr>
              <a:t>interactively</a:t>
            </a:r>
            <a:r>
              <a:rPr sz="1400" spc="26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at</a:t>
            </a:r>
            <a:r>
              <a:rPr sz="1400" spc="254" dirty="0">
                <a:latin typeface="Arial"/>
                <a:cs typeface="Arial"/>
              </a:rPr>
              <a:t> </a:t>
            </a:r>
            <a:r>
              <a:rPr sz="14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https://observablehq.com/@d3/force-directed-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graph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04111" y="4525107"/>
            <a:ext cx="5593080" cy="15234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forces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10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computationally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expensive</a:t>
            </a:r>
            <a:r>
              <a:rPr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~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O(n</a:t>
            </a:r>
            <a:r>
              <a:rPr sz="2400" spc="-15" baseline="2564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810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doesn’t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work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well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on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dense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69957" y="1025587"/>
            <a:ext cx="4107815" cy="3927357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Physical-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based</a:t>
            </a:r>
            <a:r>
              <a:rPr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model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(attractive</a:t>
            </a:r>
            <a:r>
              <a:rPr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repulsive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forces)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185"/>
              </a:spcBef>
            </a:pPr>
            <a:endParaRPr lang="en-US" sz="2400" spc="-1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185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PROS: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aesthetically-pleasing</a:t>
            </a:r>
            <a:r>
              <a:rPr sz="2400" spc="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spc="6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interactive</a:t>
            </a:r>
            <a:r>
              <a:rPr lang="en-US"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(pull</a:t>
            </a:r>
            <a:r>
              <a:rPr lang="en-US"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lang="en-US"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drag!)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711200" indent="-342900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tabLst>
                <a:tab pos="596900" algn="l"/>
              </a:tabLst>
            </a:pPr>
            <a:r>
              <a:rPr lang="en-US"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automatic</a:t>
            </a:r>
            <a:r>
              <a:rPr lang="en-US"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flexible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68300">
              <a:lnSpc>
                <a:spcPct val="100000"/>
              </a:lnSpc>
              <a:spcBef>
                <a:spcPts val="250"/>
              </a:spcBef>
              <a:tabLst>
                <a:tab pos="596900" algn="l"/>
              </a:tabLst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23835" y="3858844"/>
            <a:ext cx="2273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Interactive</a:t>
            </a:r>
            <a:r>
              <a:rPr sz="1200" spc="1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force-directed</a:t>
            </a:r>
            <a:r>
              <a:rPr sz="1200" spc="7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layouts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23835" y="4042409"/>
            <a:ext cx="162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(above)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Les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Mis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dataset (below)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Voting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network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1754C2B3-FBF4-E9C3-DFB0-C2028A5358F9}"/>
              </a:ext>
            </a:extLst>
          </p:cNvPr>
          <p:cNvSpPr txBox="1">
            <a:spLocks/>
          </p:cNvSpPr>
          <p:nvPr/>
        </p:nvSpPr>
        <p:spPr>
          <a:xfrm>
            <a:off x="0" y="2280378"/>
            <a:ext cx="3200401" cy="2288100"/>
          </a:xfrm>
          <a:prstGeom prst="rect">
            <a:avLst/>
          </a:prstGeom>
        </p:spPr>
        <p:txBody>
          <a:bodyPr vert="horz" wrap="square" lIns="0" tIns="620051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21665">
              <a:lnSpc>
                <a:spcPct val="100000"/>
              </a:lnSpc>
              <a:spcBef>
                <a:spcPts val="95"/>
              </a:spcBef>
            </a:pPr>
            <a:r>
              <a:rPr lang="en-US" spc="90" dirty="0">
                <a:latin typeface="+mn-lt"/>
              </a:rPr>
              <a:t>How</a:t>
            </a:r>
            <a:r>
              <a:rPr lang="en-US" spc="-95" dirty="0">
                <a:latin typeface="+mn-lt"/>
              </a:rPr>
              <a:t> </a:t>
            </a:r>
            <a:r>
              <a:rPr lang="en-US" dirty="0">
                <a:latin typeface="+mn-lt"/>
              </a:rPr>
              <a:t>do</a:t>
            </a:r>
            <a:r>
              <a:rPr lang="en-US" spc="-114" dirty="0">
                <a:latin typeface="+mn-lt"/>
              </a:rPr>
              <a:t> </a:t>
            </a:r>
            <a:r>
              <a:rPr lang="en-US" spc="110" dirty="0">
                <a:latin typeface="+mn-lt"/>
              </a:rPr>
              <a:t>we</a:t>
            </a:r>
            <a:r>
              <a:rPr lang="en-US" spc="-95" dirty="0">
                <a:latin typeface="+mn-lt"/>
              </a:rPr>
              <a:t> </a:t>
            </a:r>
            <a:r>
              <a:rPr lang="en-US" spc="125" dirty="0">
                <a:latin typeface="+mn-lt"/>
              </a:rPr>
              <a:t>draw</a:t>
            </a:r>
            <a:r>
              <a:rPr lang="en-US" spc="-100" dirty="0">
                <a:latin typeface="+mn-lt"/>
              </a:rPr>
              <a:t> </a:t>
            </a:r>
            <a:r>
              <a:rPr lang="en-US" dirty="0">
                <a:latin typeface="+mn-lt"/>
              </a:rPr>
              <a:t>graphs</a:t>
            </a:r>
            <a:r>
              <a:rPr lang="en-US" spc="-165" dirty="0">
                <a:latin typeface="+mn-lt"/>
              </a:rPr>
              <a:t> </a:t>
            </a:r>
            <a:r>
              <a:rPr lang="en-US" i="1" spc="-290" dirty="0">
                <a:latin typeface="+mn-lt"/>
                <a:cs typeface="Arial-BoldItalicMT"/>
              </a:rPr>
              <a:t>effectively?</a:t>
            </a:r>
            <a:endParaRPr lang="en-US" dirty="0">
              <a:latin typeface="+mn-lt"/>
              <a:cs typeface="Arial-BoldItalic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2073" y="830281"/>
            <a:ext cx="4506995" cy="4503719"/>
            <a:chOff x="6361176" y="621792"/>
            <a:chExt cx="5377892" cy="5650991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1077" y="3357371"/>
              <a:ext cx="3256771" cy="29154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720" y="621792"/>
              <a:ext cx="3562502" cy="11640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6406" y="630178"/>
              <a:ext cx="1762662" cy="116290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8030" y="1800452"/>
              <a:ext cx="3566159" cy="1151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1176" y="1776984"/>
              <a:ext cx="1795272" cy="11765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6009" y="3447306"/>
              <a:ext cx="1920143" cy="148738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0856" y="5055179"/>
              <a:ext cx="1159604" cy="111847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596946" y="830281"/>
            <a:ext cx="3578497" cy="5019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mathematical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sense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a graph is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model</a:t>
            </a:r>
            <a:r>
              <a:rPr sz="2400" b="1" i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representing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items</a:t>
            </a:r>
            <a:r>
              <a:rPr sz="2400" b="1" i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b="1" i="1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relationships </a:t>
            </a:r>
            <a:r>
              <a:rPr sz="2400" b="1" i="1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between</a:t>
            </a:r>
            <a:r>
              <a:rPr sz="2400" b="1" i="1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those</a:t>
            </a:r>
            <a:r>
              <a:rPr sz="2400" b="1" i="1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i="1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items</a:t>
            </a:r>
            <a:endParaRPr sz="2400" b="1" i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spcBef>
                <a:spcPts val="1585"/>
              </a:spcBef>
              <a:buChar char="•"/>
              <a:tabLst>
                <a:tab pos="640080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Social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friendship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Computer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networks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Energy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transportation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grids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Organizational</a:t>
            </a:r>
            <a:r>
              <a:rPr sz="2400" spc="3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structures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640080" indent="-286385">
              <a:lnSpc>
                <a:spcPct val="100000"/>
              </a:lnSpc>
              <a:buChar char="•"/>
              <a:tabLst>
                <a:tab pos="640080" algn="l"/>
              </a:tabLst>
            </a:pP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Etc.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A41B3103-FD58-9B61-F816-F5DAE3A2FF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561" y="2868590"/>
            <a:ext cx="170815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5" dirty="0"/>
              <a:t>Graph</a:t>
            </a:r>
            <a:r>
              <a:rPr lang="en-US" sz="3600" spc="75" dirty="0"/>
              <a:t> (</a:t>
            </a:r>
            <a:r>
              <a:rPr lang="en-US" sz="3600" spc="75" dirty="0" err="1"/>
              <a:t>defn</a:t>
            </a:r>
            <a:r>
              <a:rPr lang="en-US" sz="3600" spc="75" dirty="0"/>
              <a:t>.)</a:t>
            </a:r>
            <a:endParaRPr sz="3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572360" y="530726"/>
            <a:ext cx="8366721" cy="55072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Exercise: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following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graph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data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as</a:t>
            </a:r>
            <a:r>
              <a:rPr sz="2400" spc="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adjacency</a:t>
            </a:r>
            <a:r>
              <a:rPr sz="2400" b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matrix</a:t>
            </a:r>
            <a:r>
              <a:rPr sz="2400" b="1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&amp;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node-</a:t>
            </a:r>
            <a:r>
              <a:rPr sz="2400" b="1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link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diagram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1695"/>
              </a:spcBef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</a:t>
            </a:r>
            <a:r>
              <a:rPr sz="2400" b="1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{1,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2,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3,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4,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5}</a:t>
            </a:r>
            <a:endParaRPr lang="en-US" sz="2400" spc="15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685"/>
              </a:spcBef>
            </a:pPr>
            <a:r>
              <a:rPr lang="en-US" sz="2400" b="1" spc="-1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lang="en-US"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{(1,2),</a:t>
            </a:r>
            <a:r>
              <a:rPr lang="en-US"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(1,3),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(2,3),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(3,4),</a:t>
            </a:r>
            <a:r>
              <a:rPr lang="en-US"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(4,1),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(5,1)}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590"/>
              </a:spcBef>
            </a:pPr>
            <a:r>
              <a:rPr lang="en-US" sz="2400" b="1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Edge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weights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{(1),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(7),</a:t>
            </a:r>
            <a:r>
              <a:rPr lang="en-US"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(4), </a:t>
            </a:r>
            <a:r>
              <a:rPr lang="en-US"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(2),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(2),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(1)}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lang="en-US" sz="2400" b="1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</a:t>
            </a:r>
            <a:r>
              <a:rPr lang="en-US" sz="2400" b="1" spc="-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Classes</a:t>
            </a:r>
            <a:r>
              <a:rPr lang="en-US" sz="2400" b="1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=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{A,</a:t>
            </a:r>
            <a:r>
              <a:rPr lang="en-US"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B,</a:t>
            </a:r>
            <a:r>
              <a:rPr lang="en-US"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A,</a:t>
            </a:r>
            <a:r>
              <a:rPr lang="en-US"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A,</a:t>
            </a:r>
            <a:r>
              <a:rPr lang="en-US"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B}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Draw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lang="en-US" sz="2400" spc="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node-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link</a:t>
            </a:r>
            <a:r>
              <a:rPr lang="en-US" sz="2400" spc="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diagram</a:t>
            </a:r>
            <a:r>
              <a:rPr lang="en-US"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lang="en-US" sz="2400" spc="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two</a:t>
            </a:r>
            <a:r>
              <a:rPr lang="en-US" sz="2400" spc="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ways: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384300" lvl="1" indent="-457200">
              <a:spcBef>
                <a:spcPts val="160"/>
              </a:spcBef>
              <a:buAutoNum type="arabicPeriod"/>
              <a:tabLst>
                <a:tab pos="1384300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Bad</a:t>
            </a:r>
            <a:r>
              <a:rPr lang="en-US" sz="2400" spc="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384300" lvl="1" indent="-457200">
              <a:spcBef>
                <a:spcPts val="170"/>
              </a:spcBef>
              <a:buAutoNum type="arabicPeriod"/>
              <a:tabLst>
                <a:tab pos="1384300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Aesthetically-pleasing</a:t>
            </a:r>
            <a:r>
              <a:rPr lang="en-US" sz="2400" spc="3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240665" indent="-227965">
              <a:spcBef>
                <a:spcPts val="625"/>
              </a:spcBef>
              <a:buChar char="•"/>
              <a:tabLst>
                <a:tab pos="2406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 creative with your attribute encodings! Think about: </a:t>
            </a:r>
          </a:p>
          <a:p>
            <a:pPr marL="812165" lvl="1" indent="-342265">
              <a:buAutoNum type="arabicPeriod"/>
              <a:tabLst>
                <a:tab pos="8121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</a:t>
            </a:r>
            <a:r>
              <a:rPr lang="en-US" sz="2400" spc="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lang="en-US" sz="2400" spc="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lang="en-US" sz="2400" spc="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advantages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1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disadvantages</a:t>
            </a:r>
            <a:r>
              <a:rPr lang="en-US" sz="2400" spc="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these</a:t>
            </a:r>
            <a:r>
              <a:rPr lang="en-US" sz="2400" spc="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methods?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Which</a:t>
            </a:r>
            <a:r>
              <a:rPr lang="en-US"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do</a:t>
            </a:r>
            <a:r>
              <a:rPr lang="en-US" sz="2400" spc="9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</a:t>
            </a:r>
            <a:r>
              <a:rPr lang="en-US" sz="2400" spc="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prefer?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812165" lvl="1" indent="-342265">
              <a:spcBef>
                <a:spcPts val="170"/>
              </a:spcBef>
              <a:buAutoNum type="arabicPeriod"/>
              <a:tabLst>
                <a:tab pos="812165" algn="l"/>
              </a:tabLs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Why</a:t>
            </a: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lang="en-US"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your</a:t>
            </a: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bad</a:t>
            </a:r>
            <a:r>
              <a:rPr lang="en-US"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‘bad’,</a:t>
            </a:r>
            <a:r>
              <a:rPr lang="en-US"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lang="en-US" sz="2400" spc="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your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good</a:t>
            </a:r>
            <a:r>
              <a:rPr lang="en-US" sz="24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layout</a:t>
            </a:r>
            <a:r>
              <a:rPr lang="en-US" sz="2400" spc="-1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‘good’?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687498-BBFD-53D3-48EE-0A0344D5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/>
              <a:t>Practice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43745" y="1210323"/>
            <a:ext cx="8053069" cy="4514697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800" b="1" spc="160" dirty="0">
                <a:latin typeface="Arial"/>
                <a:cs typeface="Arial"/>
              </a:rPr>
              <a:t>Network</a:t>
            </a:r>
            <a:r>
              <a:rPr sz="2800" b="1" spc="-5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Analysis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Tools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Gephi</a:t>
            </a:r>
            <a:r>
              <a:rPr sz="2800" spc="-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 </a:t>
            </a:r>
            <a:r>
              <a:rPr sz="2800" spc="75" dirty="0">
                <a:latin typeface="Arial"/>
                <a:cs typeface="Arial"/>
              </a:rPr>
              <a:t>an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75" dirty="0">
                <a:latin typeface="Arial"/>
                <a:cs typeface="Arial"/>
              </a:rPr>
              <a:t>interactive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90" dirty="0">
                <a:latin typeface="Arial"/>
                <a:cs typeface="Arial"/>
              </a:rPr>
              <a:t>graph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25" dirty="0">
                <a:latin typeface="Arial"/>
                <a:cs typeface="Arial"/>
              </a:rPr>
              <a:t> </a:t>
            </a:r>
            <a:r>
              <a:rPr sz="2800" spc="75" dirty="0">
                <a:latin typeface="Arial"/>
                <a:cs typeface="Arial"/>
              </a:rPr>
              <a:t>application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NodeXL</a:t>
            </a:r>
            <a:r>
              <a:rPr sz="2800" spc="-5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95" dirty="0">
                <a:latin typeface="Arial"/>
                <a:cs typeface="Arial"/>
              </a:rPr>
              <a:t>graph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65" dirty="0">
                <a:latin typeface="Arial"/>
                <a:cs typeface="Arial"/>
              </a:rPr>
              <a:t>plug-</a:t>
            </a:r>
            <a:r>
              <a:rPr sz="2800" spc="114" dirty="0">
                <a:latin typeface="Arial"/>
                <a:cs typeface="Arial"/>
              </a:rPr>
              <a:t>in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Excel</a:t>
            </a:r>
            <a:endParaRPr sz="28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70"/>
              </a:spcBef>
              <a:buClr>
                <a:srgbClr val="A21F34"/>
              </a:buClr>
              <a:buChar char="•"/>
              <a:tabLst>
                <a:tab pos="240665" algn="l"/>
              </a:tabLst>
            </a:pPr>
            <a:r>
              <a:rPr sz="2800" u="sng" spc="-2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GUESS</a:t>
            </a:r>
            <a:r>
              <a:rPr sz="2800" spc="-4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105" dirty="0">
                <a:latin typeface="Arial"/>
                <a:cs typeface="Arial"/>
              </a:rPr>
              <a:t>combined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65" dirty="0">
                <a:latin typeface="Arial"/>
                <a:cs typeface="Arial"/>
              </a:rPr>
              <a:t>visual/scripting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75" dirty="0">
                <a:latin typeface="Arial"/>
                <a:cs typeface="Arial"/>
              </a:rPr>
              <a:t>interface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00" dirty="0">
                <a:latin typeface="Arial"/>
                <a:cs typeface="Arial"/>
              </a:rPr>
              <a:t>graph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analysis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Pajek</a:t>
            </a:r>
            <a:r>
              <a:rPr sz="2800" spc="-1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114" dirty="0">
                <a:latin typeface="Arial"/>
                <a:cs typeface="Arial"/>
              </a:rPr>
              <a:t>another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20" dirty="0">
                <a:latin typeface="Arial"/>
                <a:cs typeface="Arial"/>
              </a:rPr>
              <a:t>popular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125" dirty="0">
                <a:latin typeface="Arial"/>
                <a:cs typeface="Arial"/>
              </a:rPr>
              <a:t>network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114" dirty="0">
                <a:latin typeface="Arial"/>
                <a:cs typeface="Arial"/>
              </a:rPr>
              <a:t>tool</a:t>
            </a:r>
            <a:endParaRPr sz="2800" dirty="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660"/>
              </a:spcBef>
              <a:buClr>
                <a:srgbClr val="A21F34"/>
              </a:buClr>
              <a:buChar char="•"/>
              <a:tabLst>
                <a:tab pos="240665" algn="l"/>
              </a:tabLst>
            </a:pPr>
            <a:r>
              <a:rPr sz="2800" u="sng" spc="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NetworkX</a:t>
            </a:r>
            <a:r>
              <a:rPr sz="2800" spc="-2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100" dirty="0">
                <a:latin typeface="Arial"/>
                <a:cs typeface="Arial"/>
              </a:rPr>
              <a:t>graph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95" dirty="0">
                <a:latin typeface="Arial"/>
                <a:cs typeface="Arial"/>
              </a:rPr>
              <a:t>library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55" dirty="0">
                <a:latin typeface="Arial"/>
                <a:cs typeface="Arial"/>
              </a:rPr>
              <a:t>Python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lr>
                <a:srgbClr val="A21F34"/>
              </a:buClr>
              <a:buChar char="•"/>
              <a:tabLst>
                <a:tab pos="241300" algn="l"/>
              </a:tabLst>
            </a:pPr>
            <a:r>
              <a:rPr sz="2800" u="sng" spc="-1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7"/>
              </a:rPr>
              <a:t>SNAP</a:t>
            </a:r>
            <a:r>
              <a:rPr sz="2800" spc="-3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90" dirty="0">
                <a:latin typeface="Arial"/>
                <a:cs typeface="Arial"/>
              </a:rPr>
              <a:t>graph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analysis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95" dirty="0">
                <a:latin typeface="Arial"/>
                <a:cs typeface="Arial"/>
              </a:rPr>
              <a:t>library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160" dirty="0">
                <a:latin typeface="Arial"/>
                <a:cs typeface="Arial"/>
              </a:rPr>
              <a:t>for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C++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66E3BA-4FC8-76FB-3D42-662CBF172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n-US" dirty="0"/>
              <a:t>Tools for Graph Analysis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43745" y="1210323"/>
            <a:ext cx="8053069" cy="5125121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Python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2"/>
              </a:rPr>
              <a:t>https://plotly.com/python/network-graphs/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3"/>
              </a:rPr>
              <a:t>https://towardsdatascience.com/visualizing-networks-in-python-d70f4cbeb259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4"/>
              </a:rPr>
              <a:t>https://pyvis.readthedocs.io/en/latest/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</a:p>
          <a:p>
            <a:pPr marL="469900" indent="-457200">
              <a:lnSpc>
                <a:spcPct val="100000"/>
              </a:lnSpc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5"/>
              </a:rPr>
              <a:t>https://schochastics.github.io/netVizR/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5"/>
              </a:rPr>
              <a:t>https://r-graph-gallery.com/network.html</a:t>
            </a:r>
          </a:p>
          <a:p>
            <a:pPr marL="927100" lvl="1" indent="-457200">
              <a:spcBef>
                <a:spcPts val="765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hlinkClick r:id="rId5"/>
              </a:rPr>
              <a:t>https://yunranchen.github.io/intro-net-r/advanced-network-visualization.html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30DC64-70AF-4EA0-070C-9D44CD6A5E20}"/>
              </a:ext>
            </a:extLst>
          </p:cNvPr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Visualization Coding References</a:t>
            </a:r>
          </a:p>
        </p:txBody>
      </p:sp>
    </p:spTree>
    <p:extLst>
      <p:ext uri="{BB962C8B-B14F-4D97-AF65-F5344CB8AC3E}">
        <p14:creationId xmlns:p14="http://schemas.microsoft.com/office/powerpoint/2010/main" val="189245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07974E-1D3A-1FFC-034F-263C6F96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123" y="247973"/>
            <a:ext cx="7895049" cy="66100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Are any of the graphs below the same? If you said yes, which ones and why?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5" name="Picture 4" descr="A black and white image of a diamond&#10;&#10;Description automatically generated">
            <a:extLst>
              <a:ext uri="{FF2B5EF4-FFF2-40B4-BE49-F238E27FC236}">
                <a16:creationId xmlns:a16="http://schemas.microsoft.com/office/drawing/2014/main" id="{5823728A-FDF4-30CD-87B2-CA43E503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907" y="1123837"/>
            <a:ext cx="7773306" cy="1808747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E25E59AB-E116-BE3E-E384-4000B3F41C18}"/>
              </a:ext>
            </a:extLst>
          </p:cNvPr>
          <p:cNvSpPr txBox="1">
            <a:spLocks/>
          </p:cNvSpPr>
          <p:nvPr/>
        </p:nvSpPr>
        <p:spPr>
          <a:xfrm>
            <a:off x="166255" y="2868590"/>
            <a:ext cx="302029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Building Intuition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0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07974E-1D3A-1FFC-034F-263C6F96C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123" y="247973"/>
            <a:ext cx="7895049" cy="661002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How about these with labels?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</a:rPr>
              <a:t>Are any of the graphs below the same? If you said yes, which ones and why?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4" name="Picture 3" descr="A diagram of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D59A6AA7-6D2B-CDC6-0853-6EA11243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23" y="1882221"/>
            <a:ext cx="8801283" cy="1667095"/>
          </a:xfrm>
          <a:prstGeom prst="rect">
            <a:avLst/>
          </a:prstGeom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84C10F13-09BA-C872-D277-BF9231A43975}"/>
              </a:ext>
            </a:extLst>
          </p:cNvPr>
          <p:cNvSpPr txBox="1">
            <a:spLocks/>
          </p:cNvSpPr>
          <p:nvPr/>
        </p:nvSpPr>
        <p:spPr>
          <a:xfrm>
            <a:off x="166255" y="2868590"/>
            <a:ext cx="3020290" cy="112082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75" dirty="0"/>
              <a:t>Building Intuition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25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These examples are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drawings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graphs.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3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image of a diamond&#10;&#10;Description automatically generated">
            <a:extLst>
              <a:ext uri="{FF2B5EF4-FFF2-40B4-BE49-F238E27FC236}">
                <a16:creationId xmlns:a16="http://schemas.microsoft.com/office/drawing/2014/main" id="{5823728A-FDF4-30CD-87B2-CA43E503C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034" y="782133"/>
            <a:ext cx="7773306" cy="1808747"/>
          </a:xfrm>
          <a:prstGeom prst="rect">
            <a:avLst/>
          </a:prstGeom>
        </p:spPr>
      </p:pic>
      <p:pic>
        <p:nvPicPr>
          <p:cNvPr id="3" name="Picture 2" descr="A diagram of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B166CEDC-69B8-07CD-118C-82EAEDE54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123" y="2590880"/>
            <a:ext cx="8801283" cy="16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2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These examples are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drawings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of graphs.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Note: you may also hear vertices 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nodes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3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image of a diamond&#10;&#10;Description automatically generated">
            <a:extLst>
              <a:ext uri="{FF2B5EF4-FFF2-40B4-BE49-F238E27FC236}">
                <a16:creationId xmlns:a16="http://schemas.microsoft.com/office/drawing/2014/main" id="{5823728A-FDF4-30CD-87B2-CA43E503C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034" y="782133"/>
            <a:ext cx="7773306" cy="1808747"/>
          </a:xfrm>
          <a:prstGeom prst="rect">
            <a:avLst/>
          </a:prstGeom>
        </p:spPr>
      </p:pic>
      <p:pic>
        <p:nvPicPr>
          <p:cNvPr id="3" name="Picture 2" descr="A diagram of a square and a square&#10;&#10;Description automatically generated with medium confidence">
            <a:extLst>
              <a:ext uri="{FF2B5EF4-FFF2-40B4-BE49-F238E27FC236}">
                <a16:creationId xmlns:a16="http://schemas.microsoft.com/office/drawing/2014/main" id="{B166CEDC-69B8-07CD-118C-82EAEDE54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123" y="2590880"/>
            <a:ext cx="8801283" cy="166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66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BDC3-A2C5-E06B-A6A0-5C6F1DB2F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2D04-2621-6F97-66B9-D05FF06D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(</a:t>
            </a:r>
            <a:r>
              <a:rPr lang="en-US" dirty="0" err="1"/>
              <a:t>defn</a:t>
            </a:r>
            <a:r>
              <a:rPr lang="en-US" dirty="0"/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Mathematically, a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graph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is an ordered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, consisting of a nonempty set,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vertices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), and a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 (called </a:t>
                </a:r>
                <a:r>
                  <a:rPr lang="en-US" sz="2400" b="1" i="1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edges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) of two-elements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Ex. Graph 1: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D07974E-1D3A-1FFC-034F-263C6F96C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6123" y="247973"/>
                <a:ext cx="7895049" cy="6610027"/>
              </a:xfrm>
              <a:blipFill>
                <a:blip r:embed="rId3"/>
                <a:stretch>
                  <a:fillRect l="-1286" t="-1344" r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159944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</TotalTime>
  <Words>2560</Words>
  <Application>Microsoft Macintosh PowerPoint</Application>
  <PresentationFormat>Widescreen</PresentationFormat>
  <Paragraphs>441</Paragraphs>
  <Slides>42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Corbel</vt:lpstr>
      <vt:lpstr>Open Sans</vt:lpstr>
      <vt:lpstr>Times New Roman</vt:lpstr>
      <vt:lpstr>Wingdings 2</vt:lpstr>
      <vt:lpstr>Frame</vt:lpstr>
      <vt:lpstr>Visual Analytics– Networks</vt:lpstr>
      <vt:lpstr>Plan for Today</vt:lpstr>
      <vt:lpstr>Graph (defn.)</vt:lpstr>
      <vt:lpstr>Graph (defn.)</vt:lpstr>
      <vt:lpstr>PowerPoint Presentation</vt:lpstr>
      <vt:lpstr>PowerPoint Presentation</vt:lpstr>
      <vt:lpstr>Graph (defn.)</vt:lpstr>
      <vt:lpstr>Graph (defn.)</vt:lpstr>
      <vt:lpstr>Graph (defn.)</vt:lpstr>
      <vt:lpstr>Graph (defn.)</vt:lpstr>
      <vt:lpstr>Graph (defn.)</vt:lpstr>
      <vt:lpstr>Graph (defn.)</vt:lpstr>
      <vt:lpstr>Graph (defn.)</vt:lpstr>
      <vt:lpstr>Tree (defn.)</vt:lpstr>
      <vt:lpstr>Rooted Trees</vt:lpstr>
      <vt:lpstr>Rooted Trees</vt:lpstr>
      <vt:lpstr>Rooted Trees</vt:lpstr>
      <vt:lpstr>Rooted Trees</vt:lpstr>
      <vt:lpstr>Rooted Trees</vt:lpstr>
      <vt:lpstr>Flashback: Graph (defn.)</vt:lpstr>
      <vt:lpstr>Additional Node Data</vt:lpstr>
      <vt:lpstr>Additional Edge Data</vt:lpstr>
      <vt:lpstr>Visualizing</vt:lpstr>
      <vt:lpstr>Visualizing</vt:lpstr>
      <vt:lpstr>Visualizing</vt:lpstr>
      <vt:lpstr>Visualizing</vt:lpstr>
      <vt:lpstr>Visualization Techniques</vt:lpstr>
      <vt:lpstr>Node-link tree diagrams</vt:lpstr>
      <vt:lpstr>Tidy Tree</vt:lpstr>
      <vt:lpstr>PowerPoint Presentation</vt:lpstr>
      <vt:lpstr>Reingold-Tilford algorithm</vt:lpstr>
      <vt:lpstr>PowerPoint Presentation</vt:lpstr>
      <vt:lpstr>PowerPoint Presentation</vt:lpstr>
      <vt:lpstr>PowerPoint Presentation</vt:lpstr>
      <vt:lpstr>PowerPoint Presentation</vt:lpstr>
      <vt:lpstr>How do we draw graphs effectively?</vt:lpstr>
      <vt:lpstr>Node-link diagrams (again)</vt:lpstr>
      <vt:lpstr>Adjacency Diagram</vt:lpstr>
      <vt:lpstr>Force-directed graph drawing</vt:lpstr>
      <vt:lpstr>Practice</vt:lpstr>
      <vt:lpstr>Tools for Graph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32</cp:revision>
  <dcterms:created xsi:type="dcterms:W3CDTF">2023-08-03T18:49:17Z</dcterms:created>
  <dcterms:modified xsi:type="dcterms:W3CDTF">2024-10-01T16:35:36Z</dcterms:modified>
</cp:coreProperties>
</file>